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2" d="100"/>
          <a:sy n="62" d="100"/>
        </p:scale>
        <p:origin x="90" y="7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1F143FC-75E5-4F2C-BFD2-9BC06ED68673}"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7CD89C-8940-42E1-BE39-0AABB391DCB4}" type="slidenum">
              <a:rPr lang="en-US" smtClean="0"/>
              <a:t>‹#›</a:t>
            </a:fld>
            <a:endParaRPr lang="en-US"/>
          </a:p>
        </p:txBody>
      </p:sp>
    </p:spTree>
    <p:extLst>
      <p:ext uri="{BB962C8B-B14F-4D97-AF65-F5344CB8AC3E}">
        <p14:creationId xmlns:p14="http://schemas.microsoft.com/office/powerpoint/2010/main" val="455350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F143FC-75E5-4F2C-BFD2-9BC06ED68673}"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7CD89C-8940-42E1-BE39-0AABB391DCB4}" type="slidenum">
              <a:rPr lang="en-US" smtClean="0"/>
              <a:t>‹#›</a:t>
            </a:fld>
            <a:endParaRPr lang="en-US"/>
          </a:p>
        </p:txBody>
      </p:sp>
    </p:spTree>
    <p:extLst>
      <p:ext uri="{BB962C8B-B14F-4D97-AF65-F5344CB8AC3E}">
        <p14:creationId xmlns:p14="http://schemas.microsoft.com/office/powerpoint/2010/main" val="1176098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F143FC-75E5-4F2C-BFD2-9BC06ED68673}"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7CD89C-8940-42E1-BE39-0AABB391DCB4}" type="slidenum">
              <a:rPr lang="en-US" smtClean="0"/>
              <a:t>‹#›</a:t>
            </a:fld>
            <a:endParaRPr lang="en-US"/>
          </a:p>
        </p:txBody>
      </p:sp>
    </p:spTree>
    <p:extLst>
      <p:ext uri="{BB962C8B-B14F-4D97-AF65-F5344CB8AC3E}">
        <p14:creationId xmlns:p14="http://schemas.microsoft.com/office/powerpoint/2010/main" val="3673821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F143FC-75E5-4F2C-BFD2-9BC06ED68673}"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7CD89C-8940-42E1-BE39-0AABB391DCB4}" type="slidenum">
              <a:rPr lang="en-US" smtClean="0"/>
              <a:t>‹#›</a:t>
            </a:fld>
            <a:endParaRPr lang="en-US"/>
          </a:p>
        </p:txBody>
      </p:sp>
    </p:spTree>
    <p:extLst>
      <p:ext uri="{BB962C8B-B14F-4D97-AF65-F5344CB8AC3E}">
        <p14:creationId xmlns:p14="http://schemas.microsoft.com/office/powerpoint/2010/main" val="1252402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F143FC-75E5-4F2C-BFD2-9BC06ED68673}"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7CD89C-8940-42E1-BE39-0AABB391DCB4}" type="slidenum">
              <a:rPr lang="en-US" smtClean="0"/>
              <a:t>‹#›</a:t>
            </a:fld>
            <a:endParaRPr lang="en-US"/>
          </a:p>
        </p:txBody>
      </p:sp>
    </p:spTree>
    <p:extLst>
      <p:ext uri="{BB962C8B-B14F-4D97-AF65-F5344CB8AC3E}">
        <p14:creationId xmlns:p14="http://schemas.microsoft.com/office/powerpoint/2010/main" val="3801492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F143FC-75E5-4F2C-BFD2-9BC06ED68673}" type="datetimeFigureOut">
              <a:rPr lang="en-US" smtClean="0"/>
              <a:t>11/8/2018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7CD89C-8940-42E1-BE39-0AABB391DCB4}" type="slidenum">
              <a:rPr lang="en-US" smtClean="0"/>
              <a:t>‹#›</a:t>
            </a:fld>
            <a:endParaRPr lang="en-US"/>
          </a:p>
        </p:txBody>
      </p:sp>
    </p:spTree>
    <p:extLst>
      <p:ext uri="{BB962C8B-B14F-4D97-AF65-F5344CB8AC3E}">
        <p14:creationId xmlns:p14="http://schemas.microsoft.com/office/powerpoint/2010/main" val="407921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F143FC-75E5-4F2C-BFD2-9BC06ED68673}" type="datetimeFigureOut">
              <a:rPr lang="en-US" smtClean="0"/>
              <a:t>11/8/2018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7CD89C-8940-42E1-BE39-0AABB391DCB4}" type="slidenum">
              <a:rPr lang="en-US" smtClean="0"/>
              <a:t>‹#›</a:t>
            </a:fld>
            <a:endParaRPr lang="en-US"/>
          </a:p>
        </p:txBody>
      </p:sp>
    </p:spTree>
    <p:extLst>
      <p:ext uri="{BB962C8B-B14F-4D97-AF65-F5344CB8AC3E}">
        <p14:creationId xmlns:p14="http://schemas.microsoft.com/office/powerpoint/2010/main" val="3975751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F143FC-75E5-4F2C-BFD2-9BC06ED68673}" type="datetimeFigureOut">
              <a:rPr lang="en-US" smtClean="0"/>
              <a:t>11/8/2018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7CD89C-8940-42E1-BE39-0AABB391DCB4}" type="slidenum">
              <a:rPr lang="en-US" smtClean="0"/>
              <a:t>‹#›</a:t>
            </a:fld>
            <a:endParaRPr lang="en-US"/>
          </a:p>
        </p:txBody>
      </p:sp>
    </p:spTree>
    <p:extLst>
      <p:ext uri="{BB962C8B-B14F-4D97-AF65-F5344CB8AC3E}">
        <p14:creationId xmlns:p14="http://schemas.microsoft.com/office/powerpoint/2010/main" val="3240516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F143FC-75E5-4F2C-BFD2-9BC06ED68673}" type="datetimeFigureOut">
              <a:rPr lang="en-US" smtClean="0"/>
              <a:t>11/8/2018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7CD89C-8940-42E1-BE39-0AABB391DCB4}" type="slidenum">
              <a:rPr lang="en-US" smtClean="0"/>
              <a:t>‹#›</a:t>
            </a:fld>
            <a:endParaRPr lang="en-US"/>
          </a:p>
        </p:txBody>
      </p:sp>
    </p:spTree>
    <p:extLst>
      <p:ext uri="{BB962C8B-B14F-4D97-AF65-F5344CB8AC3E}">
        <p14:creationId xmlns:p14="http://schemas.microsoft.com/office/powerpoint/2010/main" val="3817898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F143FC-75E5-4F2C-BFD2-9BC06ED68673}" type="datetimeFigureOut">
              <a:rPr lang="en-US" smtClean="0"/>
              <a:t>11/8/2018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7CD89C-8940-42E1-BE39-0AABB391DCB4}" type="slidenum">
              <a:rPr lang="en-US" smtClean="0"/>
              <a:t>‹#›</a:t>
            </a:fld>
            <a:endParaRPr lang="en-US"/>
          </a:p>
        </p:txBody>
      </p:sp>
    </p:spTree>
    <p:extLst>
      <p:ext uri="{BB962C8B-B14F-4D97-AF65-F5344CB8AC3E}">
        <p14:creationId xmlns:p14="http://schemas.microsoft.com/office/powerpoint/2010/main" val="2415462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F143FC-75E5-4F2C-BFD2-9BC06ED68673}" type="datetimeFigureOut">
              <a:rPr lang="en-US" smtClean="0"/>
              <a:t>11/8/2018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7CD89C-8940-42E1-BE39-0AABB391DCB4}" type="slidenum">
              <a:rPr lang="en-US" smtClean="0"/>
              <a:t>‹#›</a:t>
            </a:fld>
            <a:endParaRPr lang="en-US"/>
          </a:p>
        </p:txBody>
      </p:sp>
    </p:spTree>
    <p:extLst>
      <p:ext uri="{BB962C8B-B14F-4D97-AF65-F5344CB8AC3E}">
        <p14:creationId xmlns:p14="http://schemas.microsoft.com/office/powerpoint/2010/main" val="2417639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F143FC-75E5-4F2C-BFD2-9BC06ED68673}" type="datetimeFigureOut">
              <a:rPr lang="en-US" smtClean="0"/>
              <a:t>11/8/2018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7CD89C-8940-42E1-BE39-0AABB391DCB4}" type="slidenum">
              <a:rPr lang="en-US" smtClean="0"/>
              <a:t>‹#›</a:t>
            </a:fld>
            <a:endParaRPr lang="en-US"/>
          </a:p>
        </p:txBody>
      </p:sp>
    </p:spTree>
    <p:extLst>
      <p:ext uri="{BB962C8B-B14F-4D97-AF65-F5344CB8AC3E}">
        <p14:creationId xmlns:p14="http://schemas.microsoft.com/office/powerpoint/2010/main" val="1833099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file:///D:\Projek\Gambar\EUCHEUMA%20FARMS_files\euc3.gif" TargetMode="External"/><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oceanservice.noaa.gov/facts/aquaculture-of.mp4"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b="1" dirty="0" smtClean="0"/>
              <a:t>Learning Unit 1</a:t>
            </a:r>
            <a:r>
              <a:rPr lang="en-US" b="1" dirty="0" smtClean="0"/>
              <a:t/>
            </a:r>
            <a:br>
              <a:rPr lang="en-US" b="1" dirty="0" smtClean="0"/>
            </a:br>
            <a:r>
              <a:rPr lang="en-US" b="1" dirty="0" smtClean="0"/>
              <a:t>Introduction </a:t>
            </a:r>
            <a:r>
              <a:rPr lang="en-US" b="1" dirty="0" smtClean="0"/>
              <a:t>to Aquaculture</a:t>
            </a:r>
            <a:endParaRPr lang="en-US" b="1" dirty="0"/>
          </a:p>
        </p:txBody>
      </p:sp>
      <p:sp>
        <p:nvSpPr>
          <p:cNvPr id="3" name="Subtitle 2"/>
          <p:cNvSpPr>
            <a:spLocks noGrp="1"/>
          </p:cNvSpPr>
          <p:nvPr>
            <p:ph type="subTitle" idx="1"/>
          </p:nvPr>
        </p:nvSpPr>
        <p:spPr/>
        <p:txBody>
          <a:bodyPr/>
          <a:lstStyle/>
          <a:p>
            <a:r>
              <a:rPr lang="en-US" dirty="0" smtClean="0"/>
              <a:t>Faculty of Resource Science and Technology</a:t>
            </a:r>
          </a:p>
          <a:p>
            <a:endParaRPr lang="en-US" dirty="0"/>
          </a:p>
        </p:txBody>
      </p:sp>
    </p:spTree>
    <p:extLst>
      <p:ext uri="{BB962C8B-B14F-4D97-AF65-F5344CB8AC3E}">
        <p14:creationId xmlns:p14="http://schemas.microsoft.com/office/powerpoint/2010/main" val="286395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224915" y="2111462"/>
          <a:ext cx="9507220" cy="3198495"/>
        </p:xfrm>
        <a:graphic>
          <a:graphicData uri="http://schemas.openxmlformats.org/drawingml/2006/table">
            <a:tbl>
              <a:tblPr firstRow="1" bandRow="1">
                <a:tableStyleId>{0E3FDE45-AF77-4B5C-9715-49D594BDF05E}</a:tableStyleId>
              </a:tblPr>
              <a:tblGrid>
                <a:gridCol w="5437505">
                  <a:extLst>
                    <a:ext uri="{9D8B030D-6E8A-4147-A177-3AD203B41FA5}">
                      <a16:colId xmlns:a16="http://schemas.microsoft.com/office/drawing/2014/main" val="20000"/>
                    </a:ext>
                  </a:extLst>
                </a:gridCol>
                <a:gridCol w="4069715">
                  <a:extLst>
                    <a:ext uri="{9D8B030D-6E8A-4147-A177-3AD203B41FA5}">
                      <a16:colId xmlns:a16="http://schemas.microsoft.com/office/drawing/2014/main" val="20001"/>
                    </a:ext>
                  </a:extLst>
                </a:gridCol>
              </a:tblGrid>
              <a:tr h="487045">
                <a:tc>
                  <a:txBody>
                    <a:bodyPr/>
                    <a:lstStyle/>
                    <a:p>
                      <a:pPr algn="ctr"/>
                      <a:r>
                        <a:rPr lang="en-MY" sz="2400" dirty="0" smtClean="0"/>
                        <a:t>Category</a:t>
                      </a:r>
                      <a:endParaRPr lang="en-MY" sz="2400" dirty="0" smtClean="0">
                        <a:solidFill>
                          <a:schemeClr val="tx1"/>
                        </a:solidFill>
                      </a:endParaRPr>
                    </a:p>
                  </a:txBody>
                  <a:tcPr/>
                </a:tc>
                <a:tc>
                  <a:txBody>
                    <a:bodyPr/>
                    <a:lstStyle/>
                    <a:p>
                      <a:pPr algn="ctr"/>
                      <a:r>
                        <a:rPr lang="en-MY" sz="2400" dirty="0" smtClean="0"/>
                        <a:t>Production (million tonnes)</a:t>
                      </a:r>
                      <a:endParaRPr lang="en-MY" sz="2400" dirty="0" smtClean="0">
                        <a:solidFill>
                          <a:schemeClr val="tx1"/>
                        </a:solidFill>
                      </a:endParaRPr>
                    </a:p>
                  </a:txBody>
                  <a:tcPr/>
                </a:tc>
                <a:extLst>
                  <a:ext uri="{0D108BD9-81ED-4DB2-BD59-A6C34878D82A}">
                    <a16:rowId xmlns:a16="http://schemas.microsoft.com/office/drawing/2014/main" val="10000"/>
                  </a:ext>
                </a:extLst>
              </a:tr>
              <a:tr h="532765">
                <a:tc>
                  <a:txBody>
                    <a:bodyPr/>
                    <a:lstStyle/>
                    <a:p>
                      <a:r>
                        <a:rPr lang="en-MY" sz="2400" dirty="0" smtClean="0"/>
                        <a:t>Food</a:t>
                      </a:r>
                      <a:r>
                        <a:rPr lang="en-MY" sz="2400" baseline="0" dirty="0" smtClean="0"/>
                        <a:t> products (finfish, crustaceans, molluscs etc.)</a:t>
                      </a:r>
                      <a:endParaRPr lang="en-MY" sz="2400" dirty="0" smtClean="0"/>
                    </a:p>
                  </a:txBody>
                  <a:tcPr/>
                </a:tc>
                <a:tc>
                  <a:txBody>
                    <a:bodyPr/>
                    <a:lstStyle/>
                    <a:p>
                      <a:pPr algn="ctr"/>
                      <a:r>
                        <a:rPr lang="en-MY" sz="2400" dirty="0" smtClean="0"/>
                        <a:t>80.0</a:t>
                      </a:r>
                    </a:p>
                  </a:txBody>
                  <a:tcPr/>
                </a:tc>
                <a:extLst>
                  <a:ext uri="{0D108BD9-81ED-4DB2-BD59-A6C34878D82A}">
                    <a16:rowId xmlns:a16="http://schemas.microsoft.com/office/drawing/2014/main" val="10001"/>
                  </a:ext>
                </a:extLst>
              </a:tr>
              <a:tr h="532765">
                <a:tc>
                  <a:txBody>
                    <a:bodyPr/>
                    <a:lstStyle/>
                    <a:p>
                      <a:r>
                        <a:rPr lang="en-MY" sz="2400" dirty="0" smtClean="0"/>
                        <a:t>Aquatic plants (seaweeds, microalga)</a:t>
                      </a:r>
                    </a:p>
                  </a:txBody>
                  <a:tcPr/>
                </a:tc>
                <a:tc>
                  <a:txBody>
                    <a:bodyPr/>
                    <a:lstStyle/>
                    <a:p>
                      <a:pPr algn="ctr"/>
                      <a:r>
                        <a:rPr lang="en-MY" sz="2400" dirty="0" smtClean="0"/>
                        <a:t>30.1</a:t>
                      </a:r>
                    </a:p>
                  </a:txBody>
                  <a:tcPr/>
                </a:tc>
                <a:extLst>
                  <a:ext uri="{0D108BD9-81ED-4DB2-BD59-A6C34878D82A}">
                    <a16:rowId xmlns:a16="http://schemas.microsoft.com/office/drawing/2014/main" val="10002"/>
                  </a:ext>
                </a:extLst>
              </a:tr>
              <a:tr h="532765">
                <a:tc>
                  <a:txBody>
                    <a:bodyPr/>
                    <a:lstStyle/>
                    <a:p>
                      <a:r>
                        <a:rPr lang="en-MY" sz="2400" dirty="0" smtClean="0"/>
                        <a:t>Non-food products (ornamental shells, pearls)</a:t>
                      </a:r>
                    </a:p>
                  </a:txBody>
                  <a:tcPr/>
                </a:tc>
                <a:tc>
                  <a:txBody>
                    <a:bodyPr/>
                    <a:lstStyle/>
                    <a:p>
                      <a:pPr algn="ctr"/>
                      <a:r>
                        <a:rPr lang="en-MY" sz="2400" dirty="0" smtClean="0"/>
                        <a:t>0.03</a:t>
                      </a:r>
                    </a:p>
                  </a:txBody>
                  <a:tcPr/>
                </a:tc>
                <a:extLst>
                  <a:ext uri="{0D108BD9-81ED-4DB2-BD59-A6C34878D82A}">
                    <a16:rowId xmlns:a16="http://schemas.microsoft.com/office/drawing/2014/main" val="10003"/>
                  </a:ext>
                </a:extLst>
              </a:tr>
              <a:tr h="532765">
                <a:tc>
                  <a:txBody>
                    <a:bodyPr/>
                    <a:lstStyle/>
                    <a:p>
                      <a:r>
                        <a:rPr lang="en-MY" sz="2400" dirty="0" smtClean="0"/>
                        <a:t>Total</a:t>
                      </a:r>
                    </a:p>
                  </a:txBody>
                  <a:tcPr/>
                </a:tc>
                <a:tc>
                  <a:txBody>
                    <a:bodyPr/>
                    <a:lstStyle/>
                    <a:p>
                      <a:pPr algn="ctr"/>
                      <a:r>
                        <a:rPr lang="en-MY" sz="2400" dirty="0" smtClean="0"/>
                        <a:t>110.13</a:t>
                      </a:r>
                    </a:p>
                  </a:txBody>
                  <a:tcPr/>
                </a:tc>
                <a:extLst>
                  <a:ext uri="{0D108BD9-81ED-4DB2-BD59-A6C34878D82A}">
                    <a16:rowId xmlns:a16="http://schemas.microsoft.com/office/drawing/2014/main" val="10004"/>
                  </a:ext>
                </a:extLst>
              </a:tr>
            </a:tbl>
          </a:graphicData>
        </a:graphic>
      </p:graphicFrame>
      <p:sp>
        <p:nvSpPr>
          <p:cNvPr id="3" name="TextBox 2"/>
          <p:cNvSpPr txBox="1"/>
          <p:nvPr/>
        </p:nvSpPr>
        <p:spPr>
          <a:xfrm>
            <a:off x="8704003" y="5470722"/>
            <a:ext cx="1737360" cy="338554"/>
          </a:xfrm>
          <a:prstGeom prst="rect">
            <a:avLst/>
          </a:prstGeom>
          <a:noFill/>
        </p:spPr>
        <p:txBody>
          <a:bodyPr wrap="square" rtlCol="0">
            <a:spAutoFit/>
          </a:bodyPr>
          <a:lstStyle/>
          <a:p>
            <a:r>
              <a:rPr lang="en-MY" sz="1600" dirty="0" smtClean="0"/>
              <a:t>(FAO, 2018)</a:t>
            </a:r>
            <a:endParaRPr lang="en-MY" sz="1600" dirty="0"/>
          </a:p>
        </p:txBody>
      </p:sp>
      <p:sp>
        <p:nvSpPr>
          <p:cNvPr id="4" name="TextBox 3"/>
          <p:cNvSpPr txBox="1"/>
          <p:nvPr/>
        </p:nvSpPr>
        <p:spPr>
          <a:xfrm>
            <a:off x="1081767" y="562066"/>
            <a:ext cx="7243764" cy="523220"/>
          </a:xfrm>
          <a:prstGeom prst="rect">
            <a:avLst/>
          </a:prstGeom>
          <a:noFill/>
        </p:spPr>
        <p:txBody>
          <a:bodyPr wrap="square" rtlCol="0">
            <a:spAutoFit/>
          </a:bodyPr>
          <a:lstStyle/>
          <a:p>
            <a:r>
              <a:rPr lang="en-US" sz="2800" b="1" dirty="0" smtClean="0"/>
              <a:t>Current status of world aquaculture</a:t>
            </a:r>
            <a:endParaRPr lang="ms-MY" sz="2800" b="1" dirty="0"/>
          </a:p>
        </p:txBody>
      </p:sp>
    </p:spTree>
    <p:extLst>
      <p:ext uri="{BB962C8B-B14F-4D97-AF65-F5344CB8AC3E}">
        <p14:creationId xmlns:p14="http://schemas.microsoft.com/office/powerpoint/2010/main" val="334806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1679" y="264447"/>
            <a:ext cx="8634548" cy="1506855"/>
          </a:xfrm>
          <a:prstGeom prst="rect">
            <a:avLst/>
          </a:prstGeom>
        </p:spPr>
        <p:txBody>
          <a:bodyPr wrap="square">
            <a:spAutoFit/>
          </a:bodyPr>
          <a:lstStyle/>
          <a:p>
            <a:pPr algn="ctr"/>
            <a:endParaRPr lang="ms-MY" sz="2400" dirty="0" smtClean="0"/>
          </a:p>
          <a:p>
            <a:pPr algn="ctr"/>
            <a:endParaRPr lang="ms-MY" sz="2000" dirty="0" smtClean="0"/>
          </a:p>
          <a:p>
            <a:pPr algn="ctr"/>
            <a:r>
              <a:rPr lang="ms-MY" sz="2400" b="1" dirty="0" smtClean="0"/>
              <a:t>Region-wise </a:t>
            </a:r>
            <a:r>
              <a:rPr lang="ms-MY" sz="2400" b="1" dirty="0"/>
              <a:t>aquaculture </a:t>
            </a:r>
            <a:r>
              <a:rPr lang="ms-MY" sz="2400" b="1" dirty="0" smtClean="0"/>
              <a:t>production of food products</a:t>
            </a:r>
            <a:endParaRPr lang="ms-MY" sz="2400" b="1" dirty="0"/>
          </a:p>
          <a:p>
            <a:pPr algn="ctr"/>
            <a:r>
              <a:rPr lang="ms-MY" sz="2400" dirty="0" smtClean="0"/>
              <a:t>				</a:t>
            </a:r>
            <a:endParaRPr lang="ms-MY" sz="2400" dirty="0"/>
          </a:p>
        </p:txBody>
      </p:sp>
      <p:graphicFrame>
        <p:nvGraphicFramePr>
          <p:cNvPr id="6" name="Table 5"/>
          <p:cNvGraphicFramePr>
            <a:graphicFrameLocks noGrp="1"/>
          </p:cNvGraphicFramePr>
          <p:nvPr/>
        </p:nvGraphicFramePr>
        <p:xfrm>
          <a:off x="1781810" y="1480820"/>
          <a:ext cx="8628380" cy="4572000"/>
        </p:xfrm>
        <a:graphic>
          <a:graphicData uri="http://schemas.openxmlformats.org/drawingml/2006/table">
            <a:tbl>
              <a:tblPr firstRow="1" bandRow="1">
                <a:tableStyleId>{0E3FDE45-AF77-4B5C-9715-49D594BDF05E}</a:tableStyleId>
              </a:tblPr>
              <a:tblGrid>
                <a:gridCol w="4800600">
                  <a:extLst>
                    <a:ext uri="{9D8B030D-6E8A-4147-A177-3AD203B41FA5}">
                      <a16:colId xmlns:a16="http://schemas.microsoft.com/office/drawing/2014/main" val="20000"/>
                    </a:ext>
                  </a:extLst>
                </a:gridCol>
                <a:gridCol w="3827780">
                  <a:extLst>
                    <a:ext uri="{9D8B030D-6E8A-4147-A177-3AD203B41FA5}">
                      <a16:colId xmlns:a16="http://schemas.microsoft.com/office/drawing/2014/main" val="20001"/>
                    </a:ext>
                  </a:extLst>
                </a:gridCol>
              </a:tblGrid>
              <a:tr h="822960">
                <a:tc>
                  <a:txBody>
                    <a:bodyPr/>
                    <a:lstStyle/>
                    <a:p>
                      <a:pPr algn="ctr"/>
                      <a:r>
                        <a:rPr lang="en-MY" sz="2400" dirty="0" smtClean="0"/>
                        <a:t>Country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MY" sz="2400" dirty="0" smtClean="0"/>
                        <a:t>Production (thousand tonnes)</a:t>
                      </a:r>
                      <a:endParaRPr lang="en-MY" sz="2400" dirty="0" smtClean="0">
                        <a:solidFill>
                          <a:schemeClr val="tx1"/>
                        </a:solidFill>
                      </a:endParaRPr>
                    </a:p>
                  </a:txBody>
                  <a:tcPr/>
                </a:tc>
                <a:extLst>
                  <a:ext uri="{0D108BD9-81ED-4DB2-BD59-A6C34878D82A}">
                    <a16:rowId xmlns:a16="http://schemas.microsoft.com/office/drawing/2014/main" val="10000"/>
                  </a:ext>
                </a:extLst>
              </a:tr>
              <a:tr h="369917">
                <a:tc>
                  <a:txBody>
                    <a:bodyPr/>
                    <a:lstStyle/>
                    <a:p>
                      <a:r>
                        <a:rPr lang="en-MY" sz="2400" dirty="0" smtClean="0"/>
                        <a:t>Asia (China, India, Indonesia,</a:t>
                      </a:r>
                      <a:r>
                        <a:rPr lang="en-MY" sz="2400" baseline="0" dirty="0" smtClean="0"/>
                        <a:t> Viet Nam, Bangladesh)</a:t>
                      </a:r>
                      <a:endParaRPr lang="en-MY" sz="2400" dirty="0" smtClean="0"/>
                    </a:p>
                  </a:txBody>
                  <a:tcPr/>
                </a:tc>
                <a:tc>
                  <a:txBody>
                    <a:bodyPr/>
                    <a:lstStyle/>
                    <a:p>
                      <a:pPr algn="ctr"/>
                      <a:r>
                        <a:rPr lang="en-MY" sz="2400" dirty="0" smtClean="0"/>
                        <a:t>71,546</a:t>
                      </a:r>
                    </a:p>
                  </a:txBody>
                  <a:tcPr/>
                </a:tc>
                <a:extLst>
                  <a:ext uri="{0D108BD9-81ED-4DB2-BD59-A6C34878D82A}">
                    <a16:rowId xmlns:a16="http://schemas.microsoft.com/office/drawing/2014/main" val="10001"/>
                  </a:ext>
                </a:extLst>
              </a:tr>
              <a:tr h="369917">
                <a:tc>
                  <a:txBody>
                    <a:bodyPr/>
                    <a:lstStyle/>
                    <a:p>
                      <a:r>
                        <a:rPr lang="en-MY" sz="2400" dirty="0" smtClean="0"/>
                        <a:t>America (Chile, rest of Latin America,</a:t>
                      </a:r>
                      <a:r>
                        <a:rPr lang="en-MY" sz="2400" baseline="0" dirty="0" smtClean="0"/>
                        <a:t> Caribbean, North America)</a:t>
                      </a:r>
                      <a:endParaRPr lang="en-MY" sz="2400" dirty="0" smtClean="0"/>
                    </a:p>
                  </a:txBody>
                  <a:tcPr/>
                </a:tc>
                <a:tc>
                  <a:txBody>
                    <a:bodyPr/>
                    <a:lstStyle/>
                    <a:p>
                      <a:pPr algn="ctr"/>
                      <a:r>
                        <a:rPr lang="en-MY" sz="2400" dirty="0" smtClean="0"/>
                        <a:t>3,348</a:t>
                      </a:r>
                    </a:p>
                  </a:txBody>
                  <a:tcPr/>
                </a:tc>
                <a:extLst>
                  <a:ext uri="{0D108BD9-81ED-4DB2-BD59-A6C34878D82A}">
                    <a16:rowId xmlns:a16="http://schemas.microsoft.com/office/drawing/2014/main" val="10002"/>
                  </a:ext>
                </a:extLst>
              </a:tr>
              <a:tr h="369917">
                <a:tc>
                  <a:txBody>
                    <a:bodyPr/>
                    <a:lstStyle/>
                    <a:p>
                      <a:r>
                        <a:rPr lang="en-MY" sz="2400" dirty="0" smtClean="0"/>
                        <a:t>Africa (Egypt, rest of Northern Africa,</a:t>
                      </a:r>
                      <a:r>
                        <a:rPr lang="en-MY" sz="2400" baseline="0" dirty="0" smtClean="0"/>
                        <a:t> Nigeria, sub Saharan</a:t>
                      </a:r>
                      <a:endParaRPr lang="en-MY" sz="2400" dirty="0" smtClean="0"/>
                    </a:p>
                  </a:txBody>
                  <a:tcPr/>
                </a:tc>
                <a:tc>
                  <a:txBody>
                    <a:bodyPr/>
                    <a:lstStyle/>
                    <a:p>
                      <a:pPr algn="ctr"/>
                      <a:r>
                        <a:rPr lang="en-MY" sz="2400" dirty="0" smtClean="0"/>
                        <a:t>1,982</a:t>
                      </a:r>
                    </a:p>
                  </a:txBody>
                  <a:tcPr/>
                </a:tc>
                <a:extLst>
                  <a:ext uri="{0D108BD9-81ED-4DB2-BD59-A6C34878D82A}">
                    <a16:rowId xmlns:a16="http://schemas.microsoft.com/office/drawing/2014/main" val="10003"/>
                  </a:ext>
                </a:extLst>
              </a:tr>
              <a:tr h="369917">
                <a:tc>
                  <a:txBody>
                    <a:bodyPr/>
                    <a:lstStyle/>
                    <a:p>
                      <a:r>
                        <a:rPr lang="en-MY" sz="2400" dirty="0" smtClean="0"/>
                        <a:t>Europe (Norway, EU-28,</a:t>
                      </a:r>
                      <a:r>
                        <a:rPr lang="en-MY" sz="2400" baseline="0" dirty="0" smtClean="0"/>
                        <a:t> rest of Europe)</a:t>
                      </a:r>
                      <a:endParaRPr lang="en-MY" sz="2400" dirty="0" smtClean="0"/>
                    </a:p>
                  </a:txBody>
                  <a:tcPr/>
                </a:tc>
                <a:tc>
                  <a:txBody>
                    <a:bodyPr/>
                    <a:lstStyle/>
                    <a:p>
                      <a:pPr algn="ctr"/>
                      <a:r>
                        <a:rPr lang="en-MY" sz="2400" dirty="0" smtClean="0"/>
                        <a:t>2,945</a:t>
                      </a:r>
                    </a:p>
                  </a:txBody>
                  <a:tcPr/>
                </a:tc>
                <a:extLst>
                  <a:ext uri="{0D108BD9-81ED-4DB2-BD59-A6C34878D82A}">
                    <a16:rowId xmlns:a16="http://schemas.microsoft.com/office/drawing/2014/main" val="10004"/>
                  </a:ext>
                </a:extLst>
              </a:tr>
              <a:tr h="369917">
                <a:tc>
                  <a:txBody>
                    <a:bodyPr/>
                    <a:lstStyle/>
                    <a:p>
                      <a:r>
                        <a:rPr lang="en-MY" sz="2400" dirty="0" smtClean="0"/>
                        <a:t>Oceania</a:t>
                      </a:r>
                    </a:p>
                  </a:txBody>
                  <a:tcPr/>
                </a:tc>
                <a:tc>
                  <a:txBody>
                    <a:bodyPr/>
                    <a:lstStyle/>
                    <a:p>
                      <a:pPr algn="ctr"/>
                      <a:r>
                        <a:rPr lang="en-MY" sz="2400" dirty="0" smtClean="0"/>
                        <a:t>210</a:t>
                      </a:r>
                    </a:p>
                  </a:txBody>
                  <a:tcPr/>
                </a:tc>
                <a:extLst>
                  <a:ext uri="{0D108BD9-81ED-4DB2-BD59-A6C34878D82A}">
                    <a16:rowId xmlns:a16="http://schemas.microsoft.com/office/drawing/2014/main" val="10005"/>
                  </a:ext>
                </a:extLst>
              </a:tr>
            </a:tbl>
          </a:graphicData>
        </a:graphic>
      </p:graphicFrame>
      <p:sp>
        <p:nvSpPr>
          <p:cNvPr id="3" name="TextBox 2"/>
          <p:cNvSpPr txBox="1"/>
          <p:nvPr/>
        </p:nvSpPr>
        <p:spPr>
          <a:xfrm>
            <a:off x="8146473" y="6145415"/>
            <a:ext cx="1737360" cy="338554"/>
          </a:xfrm>
          <a:prstGeom prst="rect">
            <a:avLst/>
          </a:prstGeom>
          <a:noFill/>
        </p:spPr>
        <p:txBody>
          <a:bodyPr wrap="square" rtlCol="0">
            <a:spAutoFit/>
          </a:bodyPr>
          <a:lstStyle/>
          <a:p>
            <a:r>
              <a:rPr lang="en-MY" sz="1600" dirty="0" smtClean="0"/>
              <a:t>(FAO, 2018)</a:t>
            </a:r>
            <a:endParaRPr lang="en-MY" sz="1600" dirty="0"/>
          </a:p>
        </p:txBody>
      </p:sp>
    </p:spTree>
    <p:extLst>
      <p:ext uri="{BB962C8B-B14F-4D97-AF65-F5344CB8AC3E}">
        <p14:creationId xmlns:p14="http://schemas.microsoft.com/office/powerpoint/2010/main" val="6660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6039" y="614046"/>
            <a:ext cx="8634548" cy="3046095"/>
          </a:xfrm>
          <a:prstGeom prst="rect">
            <a:avLst/>
          </a:prstGeom>
        </p:spPr>
        <p:txBody>
          <a:bodyPr wrap="square">
            <a:spAutoFit/>
          </a:bodyPr>
          <a:lstStyle/>
          <a:p>
            <a:pPr algn="ctr"/>
            <a:r>
              <a:rPr lang="ms-MY" sz="2400" b="1" dirty="0" smtClean="0"/>
              <a:t>World aquaculture production of food fish and aquatic plants, 1990-2016</a:t>
            </a:r>
          </a:p>
          <a:p>
            <a:pPr algn="ctr"/>
            <a:endParaRPr lang="ms-MY" sz="2400" dirty="0"/>
          </a:p>
          <a:p>
            <a:pPr algn="ctr"/>
            <a:endParaRPr lang="ms-MY" sz="2400" dirty="0" smtClean="0"/>
          </a:p>
          <a:p>
            <a:pPr algn="ctr"/>
            <a:endParaRPr lang="ms-MY" sz="2400" dirty="0" smtClean="0"/>
          </a:p>
          <a:p>
            <a:pPr algn="ctr"/>
            <a:endParaRPr lang="ms-MY" sz="2400" dirty="0"/>
          </a:p>
          <a:p>
            <a:pPr algn="ctr"/>
            <a:endParaRPr lang="ms-MY" sz="2400" dirty="0"/>
          </a:p>
          <a:p>
            <a:pPr algn="ctr"/>
            <a:endParaRPr lang="ms-MY" sz="2400"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5063" y="1395071"/>
            <a:ext cx="7956500" cy="4386892"/>
          </a:xfrm>
          <a:prstGeom prst="rect">
            <a:avLst/>
          </a:prstGeom>
        </p:spPr>
      </p:pic>
      <p:sp>
        <p:nvSpPr>
          <p:cNvPr id="5" name="TextBox 4"/>
          <p:cNvSpPr txBox="1"/>
          <p:nvPr/>
        </p:nvSpPr>
        <p:spPr>
          <a:xfrm>
            <a:off x="8129999" y="5935971"/>
            <a:ext cx="1737360" cy="338554"/>
          </a:xfrm>
          <a:prstGeom prst="rect">
            <a:avLst/>
          </a:prstGeom>
          <a:noFill/>
        </p:spPr>
        <p:txBody>
          <a:bodyPr wrap="square" rtlCol="0">
            <a:spAutoFit/>
          </a:bodyPr>
          <a:lstStyle/>
          <a:p>
            <a:r>
              <a:rPr lang="en-MY" sz="1600" dirty="0" smtClean="0"/>
              <a:t>(FAO, 2018)</a:t>
            </a:r>
            <a:endParaRPr lang="en-MY" sz="16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9915" y="3048000"/>
            <a:ext cx="2555875" cy="3632200"/>
          </a:xfrm>
          <a:prstGeom prst="rect">
            <a:avLst/>
          </a:prstGeom>
        </p:spPr>
      </p:pic>
    </p:spTree>
    <p:extLst>
      <p:ext uri="{BB962C8B-B14F-4D97-AF65-F5344CB8AC3E}">
        <p14:creationId xmlns:p14="http://schemas.microsoft.com/office/powerpoint/2010/main" val="2827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786117" y="1313076"/>
            <a:ext cx="3965812" cy="445080"/>
          </a:xfrm>
        </p:spPr>
        <p:txBody>
          <a:bodyPr>
            <a:normAutofit lnSpcReduction="10000"/>
          </a:bodyPr>
          <a:lstStyle/>
          <a:p>
            <a:r>
              <a:rPr lang="en-US" dirty="0" smtClean="0">
                <a:solidFill>
                  <a:srgbClr val="FF0000"/>
                </a:solidFill>
              </a:rPr>
              <a:t>Target – 662,000 tonnes </a:t>
            </a:r>
          </a:p>
        </p:txBody>
      </p:sp>
      <p:pic>
        <p:nvPicPr>
          <p:cNvPr id="5" name="Content Placeholder 7" descr="aquaculture pr malaysia.tiff"/>
          <p:cNvPicPr>
            <a:picLocks noChangeAspect="1"/>
          </p:cNvPicPr>
          <p:nvPr/>
        </p:nvPicPr>
        <p:blipFill>
          <a:blip r:embed="rId2">
            <a:extLst>
              <a:ext uri="{28A0092B-C50C-407E-A947-70E740481C1C}">
                <a14:useLocalDpi xmlns:a14="http://schemas.microsoft.com/office/drawing/2010/main" val="0"/>
              </a:ext>
            </a:extLst>
          </a:blip>
          <a:srcRect l="-10134" r="-10134"/>
          <a:stretch>
            <a:fillRect/>
          </a:stretch>
        </p:blipFill>
        <p:spPr bwMode="auto">
          <a:xfrm>
            <a:off x="1471368" y="1758156"/>
            <a:ext cx="8987367" cy="4804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6" name="Title 2"/>
          <p:cNvSpPr>
            <a:spLocks noGrp="1"/>
          </p:cNvSpPr>
          <p:nvPr>
            <p:ph type="title"/>
          </p:nvPr>
        </p:nvSpPr>
        <p:spPr/>
        <p:txBody>
          <a:bodyPr/>
          <a:lstStyle/>
          <a:p>
            <a:r>
              <a:rPr lang="en-US" dirty="0" smtClean="0"/>
              <a:t>Aquaculture - Malaysia</a:t>
            </a:r>
            <a:endParaRPr lang="en-US" dirty="0"/>
          </a:p>
        </p:txBody>
      </p:sp>
    </p:spTree>
    <p:extLst>
      <p:ext uri="{BB962C8B-B14F-4D97-AF65-F5344CB8AC3E}">
        <p14:creationId xmlns:p14="http://schemas.microsoft.com/office/powerpoint/2010/main" val="108914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enaeid shrimp.tiff"/>
          <p:cNvPicPr>
            <a:picLocks noGrp="1" noChangeAspect="1"/>
          </p:cNvPicPr>
          <p:nvPr>
            <p:ph idx="1"/>
          </p:nvPr>
        </p:nvPicPr>
        <p:blipFill>
          <a:blip r:embed="rId2">
            <a:extLst>
              <a:ext uri="{28A0092B-C50C-407E-A947-70E740481C1C}">
                <a14:useLocalDpi xmlns:a14="http://schemas.microsoft.com/office/drawing/2010/main" val="0"/>
              </a:ext>
            </a:extLst>
          </a:blip>
          <a:srcRect t="-47717" b="-47717"/>
          <a:stretch>
            <a:fillRect/>
          </a:stretch>
        </p:blipFill>
        <p:spPr>
          <a:xfrm>
            <a:off x="1665026" y="-163773"/>
            <a:ext cx="8980227" cy="7287904"/>
          </a:xfrm>
        </p:spPr>
      </p:pic>
      <p:sp>
        <p:nvSpPr>
          <p:cNvPr id="2" name="Rectangle 1"/>
          <p:cNvSpPr/>
          <p:nvPr/>
        </p:nvSpPr>
        <p:spPr>
          <a:xfrm>
            <a:off x="3725334" y="3979333"/>
            <a:ext cx="4770967" cy="16933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89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ilapia malaysia.tiff"/>
          <p:cNvPicPr>
            <a:picLocks noGrp="1" noChangeAspect="1"/>
          </p:cNvPicPr>
          <p:nvPr>
            <p:ph idx="1"/>
          </p:nvPr>
        </p:nvPicPr>
        <p:blipFill>
          <a:blip r:embed="rId2">
            <a:extLst>
              <a:ext uri="{28A0092B-C50C-407E-A947-70E740481C1C}">
                <a14:useLocalDpi xmlns:a14="http://schemas.microsoft.com/office/drawing/2010/main" val="0"/>
              </a:ext>
            </a:extLst>
          </a:blip>
          <a:srcRect t="-68640" b="-68640"/>
          <a:stretch>
            <a:fillRect/>
          </a:stretch>
        </p:blipFill>
        <p:spPr>
          <a:xfrm>
            <a:off x="2276300" y="1018294"/>
            <a:ext cx="8101085" cy="4344021"/>
          </a:xfrm>
        </p:spPr>
      </p:pic>
      <p:sp>
        <p:nvSpPr>
          <p:cNvPr id="2" name="Rectangle 1"/>
          <p:cNvSpPr/>
          <p:nvPr/>
        </p:nvSpPr>
        <p:spPr>
          <a:xfrm>
            <a:off x="2643051" y="3576701"/>
            <a:ext cx="4381500" cy="148166"/>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702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iant river prawn.tiff"/>
          <p:cNvPicPr>
            <a:picLocks noGrp="1" noChangeAspect="1"/>
          </p:cNvPicPr>
          <p:nvPr>
            <p:ph idx="1"/>
          </p:nvPr>
        </p:nvPicPr>
        <p:blipFill>
          <a:blip r:embed="rId2">
            <a:extLst>
              <a:ext uri="{28A0092B-C50C-407E-A947-70E740481C1C}">
                <a14:useLocalDpi xmlns:a14="http://schemas.microsoft.com/office/drawing/2010/main" val="0"/>
              </a:ext>
            </a:extLst>
          </a:blip>
          <a:srcRect t="-54161" b="-54161"/>
          <a:stretch>
            <a:fillRect/>
          </a:stretch>
        </p:blipFill>
        <p:spPr>
          <a:xfrm>
            <a:off x="2057070" y="1075866"/>
            <a:ext cx="8169322" cy="4351338"/>
          </a:xfrm>
        </p:spPr>
      </p:pic>
      <p:sp>
        <p:nvSpPr>
          <p:cNvPr id="2" name="Rectangle 1"/>
          <p:cNvSpPr/>
          <p:nvPr/>
        </p:nvSpPr>
        <p:spPr>
          <a:xfrm>
            <a:off x="3837940" y="3754968"/>
            <a:ext cx="4749800" cy="23283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795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406306" y="192528"/>
            <a:ext cx="4146644" cy="461665"/>
          </a:xfrm>
          <a:prstGeom prst="rect">
            <a:avLst/>
          </a:prstGeom>
          <a:noFill/>
        </p:spPr>
        <p:txBody>
          <a:bodyPr wrap="square" rtlCol="0">
            <a:spAutoFit/>
          </a:bodyPr>
          <a:lstStyle/>
          <a:p>
            <a:r>
              <a:rPr lang="en-US" sz="2400" b="1" dirty="0" smtClean="0"/>
              <a:t>3. Principle of Aquaculture </a:t>
            </a:r>
            <a:endParaRPr lang="ms-MY" sz="2400" b="1" dirty="0"/>
          </a:p>
        </p:txBody>
      </p:sp>
      <p:sp>
        <p:nvSpPr>
          <p:cNvPr id="6" name="TextBox 5"/>
          <p:cNvSpPr txBox="1"/>
          <p:nvPr/>
        </p:nvSpPr>
        <p:spPr>
          <a:xfrm>
            <a:off x="641445" y="873456"/>
            <a:ext cx="10877265" cy="2031325"/>
          </a:xfrm>
          <a:prstGeom prst="rect">
            <a:avLst/>
          </a:prstGeom>
          <a:noFill/>
        </p:spPr>
        <p:txBody>
          <a:bodyPr wrap="square" rtlCol="0">
            <a:spAutoFit/>
          </a:bodyPr>
          <a:lstStyle/>
          <a:p>
            <a:pPr algn="just"/>
            <a:r>
              <a:rPr lang="en-US" dirty="0"/>
              <a:t>The fastest growing of world aquaculture is expanding into new directions, intensifying and diversifying</a:t>
            </a:r>
            <a:r>
              <a:rPr lang="en-US" dirty="0" smtClean="0"/>
              <a:t>. </a:t>
            </a:r>
          </a:p>
          <a:p>
            <a:pPr algn="just"/>
            <a:endParaRPr lang="en-US" dirty="0"/>
          </a:p>
          <a:p>
            <a:pPr algn="just"/>
            <a:r>
              <a:rPr lang="en-US" dirty="0" smtClean="0"/>
              <a:t>The </a:t>
            </a:r>
            <a:r>
              <a:rPr lang="en-US" dirty="0"/>
              <a:t>persistent goal of new world aquaculture is maximizing the efficacy of fish production optimizing the </a:t>
            </a:r>
            <a:r>
              <a:rPr lang="en-US" dirty="0" smtClean="0"/>
              <a:t>profitability. </a:t>
            </a:r>
          </a:p>
          <a:p>
            <a:pPr algn="just"/>
            <a:endParaRPr lang="en-US" dirty="0"/>
          </a:p>
          <a:p>
            <a:pPr algn="just"/>
            <a:r>
              <a:rPr lang="en-US" dirty="0" smtClean="0"/>
              <a:t>Therefore</a:t>
            </a:r>
            <a:r>
              <a:rPr lang="en-US" dirty="0"/>
              <a:t>, both commercial and </a:t>
            </a:r>
            <a:r>
              <a:rPr lang="en-US" dirty="0" err="1"/>
              <a:t>artisal</a:t>
            </a:r>
            <a:r>
              <a:rPr lang="en-US" dirty="0"/>
              <a:t> aquaculture farmers make attention more in fish production through adopting the new technologies like super-intensive, intensive and semi-intensive which make this sector as risk. </a:t>
            </a:r>
            <a:endParaRPr lang="en-US" dirty="0" smtClean="0"/>
          </a:p>
        </p:txBody>
      </p:sp>
      <p:sp>
        <p:nvSpPr>
          <p:cNvPr id="2" name="Rectangle 1"/>
          <p:cNvSpPr/>
          <p:nvPr/>
        </p:nvSpPr>
        <p:spPr>
          <a:xfrm>
            <a:off x="641445" y="3458778"/>
            <a:ext cx="10877265" cy="1477328"/>
          </a:xfrm>
          <a:prstGeom prst="rect">
            <a:avLst/>
          </a:prstGeom>
        </p:spPr>
        <p:txBody>
          <a:bodyPr wrap="square">
            <a:spAutoFit/>
          </a:bodyPr>
          <a:lstStyle/>
          <a:p>
            <a:pPr algn="just"/>
            <a:r>
              <a:rPr lang="en-US" dirty="0"/>
              <a:t>The farmers can not able to follow the standard hygienic procedure for the aquaculture production. As a result, water quality is deteriorating which causes for out-breaking the disease. Farmers use the antibiotics to get rid of the disease These antibiotics develop the antimicrobial resistant pathogens, inhibit or kill the beneficial microbiota in the gastrointestinal (GI) ecosystem, and finally making antibiotic residue into fish body that accumulated in fish product to be harmful for human consumption </a:t>
            </a:r>
            <a:endParaRPr lang="ms-MY" dirty="0"/>
          </a:p>
        </p:txBody>
      </p:sp>
      <p:sp>
        <p:nvSpPr>
          <p:cNvPr id="3" name="TextBox 2"/>
          <p:cNvSpPr txBox="1"/>
          <p:nvPr/>
        </p:nvSpPr>
        <p:spPr>
          <a:xfrm>
            <a:off x="641445" y="2997113"/>
            <a:ext cx="1351129" cy="369332"/>
          </a:xfrm>
          <a:prstGeom prst="rect">
            <a:avLst/>
          </a:prstGeom>
          <a:solidFill>
            <a:schemeClr val="accent2">
              <a:lumMod val="75000"/>
            </a:schemeClr>
          </a:solidFill>
        </p:spPr>
        <p:txBody>
          <a:bodyPr wrap="square" rtlCol="0">
            <a:spAutoFit/>
          </a:bodyPr>
          <a:lstStyle/>
          <a:p>
            <a:r>
              <a:rPr lang="en-US" b="1" dirty="0" smtClean="0">
                <a:solidFill>
                  <a:schemeClr val="bg1"/>
                </a:solidFill>
              </a:rPr>
              <a:t>HOWEVER,</a:t>
            </a:r>
            <a:endParaRPr lang="ms-MY" b="1" dirty="0">
              <a:solidFill>
                <a:schemeClr val="bg1"/>
              </a:solidFill>
            </a:endParaRPr>
          </a:p>
        </p:txBody>
      </p:sp>
      <p:sp>
        <p:nvSpPr>
          <p:cNvPr id="4" name="Rectangle 3"/>
          <p:cNvSpPr/>
          <p:nvPr/>
        </p:nvSpPr>
        <p:spPr>
          <a:xfrm>
            <a:off x="641444" y="5224776"/>
            <a:ext cx="10877265" cy="646331"/>
          </a:xfrm>
          <a:prstGeom prst="rect">
            <a:avLst/>
          </a:prstGeom>
          <a:solidFill>
            <a:schemeClr val="accent2">
              <a:lumMod val="75000"/>
            </a:schemeClr>
          </a:solidFill>
        </p:spPr>
        <p:txBody>
          <a:bodyPr wrap="square">
            <a:spAutoFit/>
          </a:bodyPr>
          <a:lstStyle/>
          <a:p>
            <a:pPr algn="ctr"/>
            <a:r>
              <a:rPr lang="en-US" b="1" dirty="0" smtClean="0">
                <a:solidFill>
                  <a:schemeClr val="bg1"/>
                </a:solidFill>
                <a:latin typeface="Times New Roman" panose="02020603050405020304" pitchFamily="18" charset="0"/>
                <a:ea typeface="Calibri" panose="020F0502020204030204" pitchFamily="34" charset="0"/>
              </a:rPr>
              <a:t>Thus the present principle of aquaculture is to explore new alternative technology and </a:t>
            </a:r>
            <a:r>
              <a:rPr lang="en-US" b="1" dirty="0">
                <a:solidFill>
                  <a:schemeClr val="bg1"/>
                </a:solidFill>
              </a:rPr>
              <a:t>new strategies in sustainable feeding and health management of aquaculture</a:t>
            </a:r>
            <a:endParaRPr lang="ms-MY" b="1" dirty="0">
              <a:solidFill>
                <a:schemeClr val="bg1"/>
              </a:solidFill>
            </a:endParaRPr>
          </a:p>
        </p:txBody>
      </p:sp>
    </p:spTree>
    <p:extLst>
      <p:ext uri="{BB962C8B-B14F-4D97-AF65-F5344CB8AC3E}">
        <p14:creationId xmlns:p14="http://schemas.microsoft.com/office/powerpoint/2010/main" val="150334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circle(in)">
                                      <p:cBhvr>
                                        <p:cTn id="2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p:nvPr/>
        </p:nvSpPr>
        <p:spPr>
          <a:xfrm>
            <a:off x="990601" y="959210"/>
            <a:ext cx="9358744" cy="6340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b="1" dirty="0" smtClean="0"/>
              <a:t>Aquaculture is broadly classified into two categories:  </a:t>
            </a:r>
            <a:endParaRPr lang="en-MY" altLang="en-US" sz="3200" b="1" dirty="0" smtClean="0"/>
          </a:p>
        </p:txBody>
      </p:sp>
      <p:sp>
        <p:nvSpPr>
          <p:cNvPr id="4" name="TextBox 3"/>
          <p:cNvSpPr txBox="1"/>
          <p:nvPr/>
        </p:nvSpPr>
        <p:spPr>
          <a:xfrm>
            <a:off x="990600" y="255915"/>
            <a:ext cx="3726845" cy="523220"/>
          </a:xfrm>
          <a:prstGeom prst="rect">
            <a:avLst/>
          </a:prstGeom>
          <a:noFill/>
        </p:spPr>
        <p:txBody>
          <a:bodyPr wrap="square" rtlCol="0">
            <a:spAutoFit/>
          </a:bodyPr>
          <a:lstStyle/>
          <a:p>
            <a:r>
              <a:rPr lang="en-US" sz="2800" b="1" dirty="0"/>
              <a:t>4</a:t>
            </a:r>
            <a:r>
              <a:rPr lang="en-US" sz="2800" b="1" dirty="0" smtClean="0"/>
              <a:t>. Types of Aquaculture </a:t>
            </a:r>
            <a:endParaRPr lang="ms-MY" sz="2800" b="1" dirty="0"/>
          </a:p>
        </p:txBody>
      </p:sp>
      <p:sp>
        <p:nvSpPr>
          <p:cNvPr id="2" name="TextBox 1"/>
          <p:cNvSpPr txBox="1"/>
          <p:nvPr/>
        </p:nvSpPr>
        <p:spPr>
          <a:xfrm>
            <a:off x="3491345" y="1773349"/>
            <a:ext cx="3532909" cy="461665"/>
          </a:xfrm>
          <a:prstGeom prst="rect">
            <a:avLst/>
          </a:prstGeom>
          <a:noFill/>
        </p:spPr>
        <p:txBody>
          <a:bodyPr wrap="square" rtlCol="0">
            <a:spAutoFit/>
          </a:bodyPr>
          <a:lstStyle/>
          <a:p>
            <a:r>
              <a:rPr lang="en-US" sz="2400" dirty="0" smtClean="0"/>
              <a:t>1. Extensive Aquaculture</a:t>
            </a:r>
            <a:endParaRPr lang="ms-MY" sz="2400" dirty="0"/>
          </a:p>
        </p:txBody>
      </p:sp>
      <p:sp>
        <p:nvSpPr>
          <p:cNvPr id="7" name="TextBox 6"/>
          <p:cNvSpPr txBox="1"/>
          <p:nvPr/>
        </p:nvSpPr>
        <p:spPr>
          <a:xfrm>
            <a:off x="3491345" y="2294830"/>
            <a:ext cx="3532909" cy="461665"/>
          </a:xfrm>
          <a:prstGeom prst="rect">
            <a:avLst/>
          </a:prstGeom>
          <a:noFill/>
        </p:spPr>
        <p:txBody>
          <a:bodyPr wrap="square" rtlCol="0">
            <a:spAutoFit/>
          </a:bodyPr>
          <a:lstStyle/>
          <a:p>
            <a:r>
              <a:rPr lang="en-US" sz="2400" dirty="0"/>
              <a:t>2</a:t>
            </a:r>
            <a:r>
              <a:rPr lang="en-US" sz="2400" dirty="0" smtClean="0"/>
              <a:t>. Intensive Aquaculture</a:t>
            </a:r>
            <a:endParaRPr lang="ms-MY" sz="2400" dirty="0"/>
          </a:p>
        </p:txBody>
      </p:sp>
      <p:sp>
        <p:nvSpPr>
          <p:cNvPr id="3" name="Rectangle 2"/>
          <p:cNvSpPr/>
          <p:nvPr/>
        </p:nvSpPr>
        <p:spPr>
          <a:xfrm>
            <a:off x="990600" y="3230664"/>
            <a:ext cx="10785764" cy="1046440"/>
          </a:xfrm>
          <a:prstGeom prst="rect">
            <a:avLst/>
          </a:prstGeom>
        </p:spPr>
        <p:txBody>
          <a:bodyPr wrap="square">
            <a:spAutoFit/>
          </a:bodyPr>
          <a:lstStyle/>
          <a:p>
            <a:pPr algn="just"/>
            <a:r>
              <a:rPr lang="en-US" altLang="ms-MY" sz="2200" b="1" dirty="0" smtClean="0"/>
              <a:t>1. Extensive </a:t>
            </a:r>
            <a:r>
              <a:rPr lang="en-US" altLang="ms-MY" sz="2200" b="1" dirty="0"/>
              <a:t>culture: </a:t>
            </a:r>
            <a:r>
              <a:rPr lang="en-US" altLang="ms-MY" sz="2000" dirty="0"/>
              <a:t>low intensity aquaculture providing only small increases over natural productivity. Extensive fish culture systems have low stocking densities, don’t use rearing units specifically engineered for aquaculture, and don’t involve artificial diets</a:t>
            </a:r>
            <a:endParaRPr lang="ms-MY" sz="2000" dirty="0"/>
          </a:p>
        </p:txBody>
      </p:sp>
      <p:sp>
        <p:nvSpPr>
          <p:cNvPr id="8" name="Rectangle 7"/>
          <p:cNvSpPr/>
          <p:nvPr/>
        </p:nvSpPr>
        <p:spPr>
          <a:xfrm>
            <a:off x="990600" y="4686543"/>
            <a:ext cx="10785764" cy="738664"/>
          </a:xfrm>
          <a:prstGeom prst="rect">
            <a:avLst/>
          </a:prstGeom>
        </p:spPr>
        <p:txBody>
          <a:bodyPr wrap="square">
            <a:spAutoFit/>
          </a:bodyPr>
          <a:lstStyle/>
          <a:p>
            <a:pPr algn="just">
              <a:spcBef>
                <a:spcPct val="50000"/>
              </a:spcBef>
            </a:pPr>
            <a:r>
              <a:rPr lang="en-US" altLang="ms-MY" sz="2200" b="1" dirty="0" smtClean="0"/>
              <a:t>2. Intensive </a:t>
            </a:r>
            <a:r>
              <a:rPr lang="en-US" altLang="ms-MY" sz="2200" b="1" dirty="0"/>
              <a:t>culture: </a:t>
            </a:r>
            <a:r>
              <a:rPr lang="en-US" altLang="ms-MY" sz="2000" dirty="0"/>
              <a:t>fish culture methods yielding far in excess of natural productivity levels. Intensive systems utilize high stocking rates, man-made rearing units and artificial diets.</a:t>
            </a:r>
          </a:p>
        </p:txBody>
      </p:sp>
    </p:spTree>
    <p:extLst>
      <p:ext uri="{BB962C8B-B14F-4D97-AF65-F5344CB8AC3E}">
        <p14:creationId xmlns:p14="http://schemas.microsoft.com/office/powerpoint/2010/main" val="103292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ircle(in)">
                                      <p:cBhvr>
                                        <p:cTn id="24" dur="2000"/>
                                        <p:tgtEl>
                                          <p:spTgt spid="7"/>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7" grpId="0"/>
      <p:bldP spid="3"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p:nvPr/>
        </p:nvSpPr>
        <p:spPr>
          <a:xfrm>
            <a:off x="990601" y="959210"/>
            <a:ext cx="9358744" cy="6340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b="1" dirty="0" smtClean="0"/>
              <a:t>There are four types of intensive aquaculture systems:  </a:t>
            </a:r>
            <a:endParaRPr lang="en-MY" altLang="en-US" sz="3200" b="1" dirty="0" smtClean="0"/>
          </a:p>
        </p:txBody>
      </p:sp>
      <p:sp>
        <p:nvSpPr>
          <p:cNvPr id="4" name="TextBox 3"/>
          <p:cNvSpPr txBox="1"/>
          <p:nvPr/>
        </p:nvSpPr>
        <p:spPr>
          <a:xfrm>
            <a:off x="990600" y="255915"/>
            <a:ext cx="3726845" cy="523220"/>
          </a:xfrm>
          <a:prstGeom prst="rect">
            <a:avLst/>
          </a:prstGeom>
          <a:noFill/>
        </p:spPr>
        <p:txBody>
          <a:bodyPr wrap="square" rtlCol="0">
            <a:spAutoFit/>
          </a:bodyPr>
          <a:lstStyle/>
          <a:p>
            <a:r>
              <a:rPr lang="en-US" sz="2800" b="1" dirty="0"/>
              <a:t>4</a:t>
            </a:r>
            <a:r>
              <a:rPr lang="en-US" sz="2800" b="1" dirty="0" smtClean="0"/>
              <a:t>. Types of Aquaculture </a:t>
            </a:r>
            <a:endParaRPr lang="ms-MY" sz="2800" b="1" dirty="0"/>
          </a:p>
        </p:txBody>
      </p:sp>
      <p:sp>
        <p:nvSpPr>
          <p:cNvPr id="9" name="Text Box 3"/>
          <p:cNvSpPr txBox="1">
            <a:spLocks noChangeArrowheads="1"/>
          </p:cNvSpPr>
          <p:nvPr/>
        </p:nvSpPr>
        <p:spPr bwMode="auto">
          <a:xfrm>
            <a:off x="380999" y="2057400"/>
            <a:ext cx="11520055" cy="330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ms-MY" sz="2200" b="1" dirty="0"/>
              <a:t>1.) Pond culture: </a:t>
            </a:r>
            <a:r>
              <a:rPr lang="en-US" altLang="ms-MY" sz="2200" dirty="0"/>
              <a:t>system based on earthen ponds, where some or all of the food consumed is from natural production and there is minimal water flow.</a:t>
            </a:r>
          </a:p>
          <a:p>
            <a:pPr>
              <a:spcBef>
                <a:spcPct val="50000"/>
              </a:spcBef>
            </a:pPr>
            <a:r>
              <a:rPr lang="en-US" altLang="ms-MY" sz="2200" b="1" dirty="0"/>
              <a:t>2.) Raceway Culture: </a:t>
            </a:r>
            <a:r>
              <a:rPr lang="en-US" altLang="ms-MY" sz="2200" dirty="0"/>
              <a:t>system based on circular or straight raceways (tanks) with high water flow and minimal water reuse.</a:t>
            </a:r>
          </a:p>
          <a:p>
            <a:pPr>
              <a:spcBef>
                <a:spcPct val="50000"/>
              </a:spcBef>
            </a:pPr>
            <a:r>
              <a:rPr lang="en-US" altLang="ms-MY" sz="2200" b="1" dirty="0"/>
              <a:t>3.) Cage Culture: </a:t>
            </a:r>
            <a:r>
              <a:rPr lang="en-US" altLang="ms-MY" sz="2200" dirty="0"/>
              <a:t>system in which fish are confined to net pens or cages placed in ponds, rivers, lakes, or ocean.</a:t>
            </a:r>
          </a:p>
          <a:p>
            <a:pPr>
              <a:spcBef>
                <a:spcPct val="50000"/>
              </a:spcBef>
            </a:pPr>
            <a:r>
              <a:rPr lang="en-US" altLang="ms-MY" sz="2200" b="1" dirty="0"/>
              <a:t>4.) Tank Culture Utilizing Water Recirculation: </a:t>
            </a:r>
            <a:r>
              <a:rPr lang="en-US" altLang="ms-MY" sz="2200" dirty="0"/>
              <a:t>tank culture system where nearly 100% of the water is reused and cleansed by sophisticated filtration systems.</a:t>
            </a:r>
          </a:p>
        </p:txBody>
      </p:sp>
    </p:spTree>
    <p:extLst>
      <p:ext uri="{BB962C8B-B14F-4D97-AF65-F5344CB8AC3E}">
        <p14:creationId xmlns:p14="http://schemas.microsoft.com/office/powerpoint/2010/main" val="3123394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62609"/>
            <a:ext cx="9909312" cy="1028079"/>
          </a:xfrm>
        </p:spPr>
        <p:txBody>
          <a:bodyPr/>
          <a:lstStyle/>
          <a:p>
            <a:r>
              <a:rPr lang="en-US" dirty="0" smtClean="0"/>
              <a:t>Under this learning unit, you will learn the:</a:t>
            </a:r>
            <a:endParaRPr lang="en-US" dirty="0"/>
          </a:p>
        </p:txBody>
      </p:sp>
      <p:sp>
        <p:nvSpPr>
          <p:cNvPr id="3" name="Content Placeholder 2"/>
          <p:cNvSpPr>
            <a:spLocks noGrp="1"/>
          </p:cNvSpPr>
          <p:nvPr>
            <p:ph idx="1"/>
          </p:nvPr>
        </p:nvSpPr>
        <p:spPr>
          <a:xfrm>
            <a:off x="838199" y="1825624"/>
            <a:ext cx="9909313" cy="3978827"/>
          </a:xfrm>
        </p:spPr>
        <p:txBody>
          <a:bodyPr/>
          <a:lstStyle/>
          <a:p>
            <a:pPr>
              <a:tabLst>
                <a:tab pos="8070850" algn="l"/>
              </a:tabLst>
            </a:pPr>
            <a:r>
              <a:rPr lang="en-US" dirty="0" smtClean="0"/>
              <a:t>Definition of aquaculture</a:t>
            </a:r>
          </a:p>
          <a:p>
            <a:pPr>
              <a:tabLst>
                <a:tab pos="8070850" algn="l"/>
              </a:tabLst>
            </a:pPr>
            <a:r>
              <a:rPr lang="en-US" dirty="0" smtClean="0"/>
              <a:t>History of aquaculture and current status</a:t>
            </a:r>
          </a:p>
          <a:p>
            <a:pPr>
              <a:tabLst>
                <a:tab pos="8070850" algn="l"/>
              </a:tabLst>
            </a:pPr>
            <a:r>
              <a:rPr lang="en-US" dirty="0" smtClean="0"/>
              <a:t>Principle of aquaculture</a:t>
            </a:r>
          </a:p>
          <a:p>
            <a:pPr>
              <a:tabLst>
                <a:tab pos="8070850" algn="l"/>
              </a:tabLst>
            </a:pPr>
            <a:r>
              <a:rPr lang="en-US" dirty="0" smtClean="0"/>
              <a:t>Types of aquaculture</a:t>
            </a:r>
          </a:p>
          <a:p>
            <a:pPr>
              <a:tabLst>
                <a:tab pos="8070850" algn="l"/>
              </a:tabLst>
            </a:pPr>
            <a:endParaRPr lang="en-US" dirty="0"/>
          </a:p>
        </p:txBody>
      </p:sp>
    </p:spTree>
    <p:extLst>
      <p:ext uri="{BB962C8B-B14F-4D97-AF65-F5344CB8AC3E}">
        <p14:creationId xmlns:p14="http://schemas.microsoft.com/office/powerpoint/2010/main" val="34848675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MY" altLang="en-US" sz="3200" b="1" dirty="0" smtClean="0"/>
              <a:t>A</a:t>
            </a:r>
            <a:r>
              <a:rPr lang="en-US" sz="3200" b="1" dirty="0" smtClean="0"/>
              <a:t>quaculture </a:t>
            </a:r>
            <a:r>
              <a:rPr lang="en-MY" altLang="en-US" sz="3200" b="1" dirty="0" smtClean="0"/>
              <a:t>production systems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9756" y="1459548"/>
            <a:ext cx="5932488" cy="4298602"/>
          </a:xfrm>
          <a:prstGeom prst="rect">
            <a:avLst/>
          </a:prstGeom>
        </p:spPr>
      </p:pic>
      <p:sp>
        <p:nvSpPr>
          <p:cNvPr id="9" name="Text Box 8"/>
          <p:cNvSpPr txBox="1"/>
          <p:nvPr/>
        </p:nvSpPr>
        <p:spPr>
          <a:xfrm>
            <a:off x="3338909" y="5858163"/>
            <a:ext cx="5514182" cy="830997"/>
          </a:xfrm>
          <a:prstGeom prst="rect">
            <a:avLst/>
          </a:prstGeom>
          <a:noFill/>
        </p:spPr>
        <p:txBody>
          <a:bodyPr wrap="square" rtlCol="0">
            <a:spAutoFit/>
          </a:bodyPr>
          <a:lstStyle/>
          <a:p>
            <a:r>
              <a:rPr lang="en-MY" altLang="en-US" sz="2400" dirty="0" smtClean="0"/>
              <a:t>a) Open </a:t>
            </a:r>
            <a:r>
              <a:rPr lang="en-MY" altLang="en-US" sz="2400" dirty="0"/>
              <a:t>systems (cages, pens and enclosures)</a:t>
            </a:r>
          </a:p>
        </p:txBody>
      </p:sp>
    </p:spTree>
    <p:extLst>
      <p:ext uri="{BB962C8B-B14F-4D97-AF65-F5344CB8AC3E}">
        <p14:creationId xmlns:p14="http://schemas.microsoft.com/office/powerpoint/2010/main" val="39379190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5900" y="365125"/>
            <a:ext cx="9067800" cy="6022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234293" y="5747023"/>
            <a:ext cx="7571014" cy="523220"/>
          </a:xfrm>
          <a:prstGeom prst="rect">
            <a:avLst/>
          </a:prstGeom>
          <a:noFill/>
        </p:spPr>
        <p:txBody>
          <a:bodyPr wrap="square" rtlCol="0">
            <a:spAutoFit/>
          </a:bodyPr>
          <a:lstStyle/>
          <a:p>
            <a:pPr algn="ctr"/>
            <a:r>
              <a:rPr lang="en-US" sz="2800" dirty="0" smtClean="0"/>
              <a:t>Cage Culture in </a:t>
            </a:r>
            <a:r>
              <a:rPr lang="en-US" sz="2800" dirty="0" err="1" smtClean="0"/>
              <a:t>Batang</a:t>
            </a:r>
            <a:r>
              <a:rPr lang="en-US" sz="2800" dirty="0" smtClean="0"/>
              <a:t> Ai</a:t>
            </a:r>
            <a:endParaRPr lang="en-MY" sz="2800" dirty="0"/>
          </a:p>
        </p:txBody>
      </p:sp>
    </p:spTree>
    <p:extLst>
      <p:ext uri="{BB962C8B-B14F-4D97-AF65-F5344CB8AC3E}">
        <p14:creationId xmlns:p14="http://schemas.microsoft.com/office/powerpoint/2010/main" val="12738864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MY" altLang="en-US" sz="3200" b="1" dirty="0" smtClean="0"/>
              <a:t>A</a:t>
            </a:r>
            <a:r>
              <a:rPr lang="en-US" sz="3200" b="1" dirty="0" smtClean="0"/>
              <a:t>quaculture </a:t>
            </a:r>
            <a:r>
              <a:rPr lang="en-MY" altLang="en-US" sz="3200" b="1" dirty="0" smtClean="0"/>
              <a:t>production systems</a:t>
            </a:r>
          </a:p>
        </p:txBody>
      </p:sp>
      <p:pic>
        <p:nvPicPr>
          <p:cNvPr id="23558" name="Picture 1"/>
          <p:cNvPicPr>
            <a:picLocks noChangeAspect="1"/>
          </p:cNvPicPr>
          <p:nvPr/>
        </p:nvPicPr>
        <p:blipFill>
          <a:blip r:embed="rId2"/>
          <a:stretch>
            <a:fillRect/>
          </a:stretch>
        </p:blipFill>
        <p:spPr>
          <a:xfrm>
            <a:off x="3059755" y="1419544"/>
            <a:ext cx="6071255" cy="4366894"/>
          </a:xfrm>
          <a:prstGeom prst="rect">
            <a:avLst/>
          </a:prstGeom>
          <a:noFill/>
          <a:ln w="9525">
            <a:noFill/>
          </a:ln>
        </p:spPr>
      </p:pic>
      <p:sp>
        <p:nvSpPr>
          <p:cNvPr id="10" name="Text Box 9"/>
          <p:cNvSpPr txBox="1"/>
          <p:nvPr/>
        </p:nvSpPr>
        <p:spPr>
          <a:xfrm>
            <a:off x="5312744" y="5920421"/>
            <a:ext cx="1897953" cy="461665"/>
          </a:xfrm>
          <a:prstGeom prst="rect">
            <a:avLst/>
          </a:prstGeom>
          <a:noFill/>
        </p:spPr>
        <p:txBody>
          <a:bodyPr wrap="square" rtlCol="0">
            <a:spAutoFit/>
          </a:bodyPr>
          <a:lstStyle/>
          <a:p>
            <a:pPr algn="ctr"/>
            <a:r>
              <a:rPr lang="en-MY" altLang="en-US" sz="2400" dirty="0" smtClean="0"/>
              <a:t>b) Raceways</a:t>
            </a:r>
            <a:endParaRPr lang="en-MY" altLang="en-US" sz="2400" dirty="0"/>
          </a:p>
        </p:txBody>
      </p:sp>
    </p:spTree>
    <p:extLst>
      <p:ext uri="{BB962C8B-B14F-4D97-AF65-F5344CB8AC3E}">
        <p14:creationId xmlns:p14="http://schemas.microsoft.com/office/powerpoint/2010/main" val="21759678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MY" altLang="en-US" sz="3200" b="1" dirty="0" smtClean="0"/>
              <a:t>A</a:t>
            </a:r>
            <a:r>
              <a:rPr lang="en-US" sz="3200" b="1" dirty="0" smtClean="0"/>
              <a:t>quaculture </a:t>
            </a:r>
            <a:r>
              <a:rPr lang="en-MY" altLang="en-US" sz="3200" b="1" dirty="0" smtClean="0"/>
              <a:t>production systems</a:t>
            </a:r>
          </a:p>
        </p:txBody>
      </p:sp>
      <p:pic>
        <p:nvPicPr>
          <p:cNvPr id="23557" name="Picture 4"/>
          <p:cNvPicPr>
            <a:picLocks noChangeAspect="1"/>
          </p:cNvPicPr>
          <p:nvPr/>
        </p:nvPicPr>
        <p:blipFill>
          <a:blip r:embed="rId2"/>
          <a:stretch>
            <a:fillRect/>
          </a:stretch>
        </p:blipFill>
        <p:spPr>
          <a:xfrm>
            <a:off x="3077210" y="1447799"/>
            <a:ext cx="6038216" cy="4433693"/>
          </a:xfrm>
          <a:prstGeom prst="rect">
            <a:avLst/>
          </a:prstGeom>
          <a:noFill/>
          <a:ln w="9525">
            <a:noFill/>
          </a:ln>
        </p:spPr>
      </p:pic>
      <p:sp>
        <p:nvSpPr>
          <p:cNvPr id="12" name="Text Box 11"/>
          <p:cNvSpPr txBox="1"/>
          <p:nvPr/>
        </p:nvSpPr>
        <p:spPr>
          <a:xfrm>
            <a:off x="4623752" y="6061710"/>
            <a:ext cx="3292339" cy="461665"/>
          </a:xfrm>
          <a:prstGeom prst="rect">
            <a:avLst/>
          </a:prstGeom>
          <a:noFill/>
        </p:spPr>
        <p:txBody>
          <a:bodyPr wrap="square" rtlCol="0">
            <a:spAutoFit/>
          </a:bodyPr>
          <a:lstStyle/>
          <a:p>
            <a:pPr algn="ctr"/>
            <a:r>
              <a:rPr lang="en-MY" altLang="en-US" sz="2400" dirty="0" smtClean="0"/>
              <a:t>c) Recirculating </a:t>
            </a:r>
            <a:r>
              <a:rPr lang="en-MY" altLang="en-US" sz="2400" dirty="0"/>
              <a:t>systems</a:t>
            </a:r>
          </a:p>
        </p:txBody>
      </p:sp>
    </p:spTree>
    <p:extLst>
      <p:ext uri="{BB962C8B-B14F-4D97-AF65-F5344CB8AC3E}">
        <p14:creationId xmlns:p14="http://schemas.microsoft.com/office/powerpoint/2010/main" val="19938984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MY" altLang="en-US" sz="3200" b="1" dirty="0" smtClean="0"/>
              <a:t>A</a:t>
            </a:r>
            <a:r>
              <a:rPr lang="en-US" sz="3200" b="1" dirty="0" smtClean="0"/>
              <a:t>quaculture </a:t>
            </a:r>
            <a:r>
              <a:rPr lang="en-MY" altLang="en-US" sz="3200" b="1" dirty="0" smtClean="0"/>
              <a:t>production systems</a:t>
            </a:r>
          </a:p>
        </p:txBody>
      </p:sp>
      <p:pic>
        <p:nvPicPr>
          <p:cNvPr id="7" name="Content Placeholder 6"/>
          <p:cNvPicPr>
            <a:picLocks noGrp="1" noChangeAspect="1"/>
          </p:cNvPicPr>
          <p:nvPr>
            <p:ph sz="half" idx="2"/>
          </p:nvPr>
        </p:nvPicPr>
        <p:blipFill>
          <a:blip r:embed="rId2"/>
          <a:stretch>
            <a:fillRect/>
          </a:stretch>
        </p:blipFill>
        <p:spPr>
          <a:xfrm>
            <a:off x="3002597" y="1433829"/>
            <a:ext cx="6186806" cy="4597504"/>
          </a:xfrm>
          <a:prstGeom prst="rect">
            <a:avLst/>
          </a:prstGeom>
        </p:spPr>
      </p:pic>
      <p:sp>
        <p:nvSpPr>
          <p:cNvPr id="13" name="Text Box 12"/>
          <p:cNvSpPr txBox="1"/>
          <p:nvPr/>
        </p:nvSpPr>
        <p:spPr>
          <a:xfrm>
            <a:off x="4552950" y="6202362"/>
            <a:ext cx="3086100" cy="461665"/>
          </a:xfrm>
          <a:prstGeom prst="rect">
            <a:avLst/>
          </a:prstGeom>
          <a:noFill/>
        </p:spPr>
        <p:txBody>
          <a:bodyPr wrap="square" rtlCol="0">
            <a:spAutoFit/>
          </a:bodyPr>
          <a:lstStyle/>
          <a:p>
            <a:pPr algn="ctr"/>
            <a:r>
              <a:rPr lang="en-MY" altLang="en-US" sz="2400" dirty="0" smtClean="0"/>
              <a:t>d) Earthen </a:t>
            </a:r>
            <a:r>
              <a:rPr lang="en-MY" altLang="en-US" sz="2400" dirty="0"/>
              <a:t>ponds</a:t>
            </a:r>
          </a:p>
        </p:txBody>
      </p:sp>
    </p:spTree>
    <p:extLst>
      <p:ext uri="{BB962C8B-B14F-4D97-AF65-F5344CB8AC3E}">
        <p14:creationId xmlns:p14="http://schemas.microsoft.com/office/powerpoint/2010/main" val="26992033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user\Desktop\LEE NYANTI\Photos\(8) Kunak PTA Field Trip - Feb 2014\DSC_02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7885" y="365125"/>
            <a:ext cx="9063829" cy="6019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610188" y="6334780"/>
            <a:ext cx="9067800" cy="523220"/>
          </a:xfrm>
          <a:prstGeom prst="rect">
            <a:avLst/>
          </a:prstGeom>
          <a:noFill/>
        </p:spPr>
        <p:txBody>
          <a:bodyPr wrap="square" rtlCol="0">
            <a:spAutoFit/>
          </a:bodyPr>
          <a:lstStyle/>
          <a:p>
            <a:pPr algn="ctr"/>
            <a:r>
              <a:rPr lang="en-US" sz="2800" dirty="0" smtClean="0"/>
              <a:t>Shrimp Pond in </a:t>
            </a:r>
            <a:r>
              <a:rPr lang="en-US" sz="2800" dirty="0" err="1" smtClean="0"/>
              <a:t>Kunak</a:t>
            </a:r>
            <a:r>
              <a:rPr lang="en-US" sz="2800" dirty="0" smtClean="0"/>
              <a:t>, Sabah</a:t>
            </a:r>
            <a:endParaRPr lang="en-MY" sz="2800" dirty="0"/>
          </a:p>
        </p:txBody>
      </p:sp>
    </p:spTree>
    <p:extLst>
      <p:ext uri="{BB962C8B-B14F-4D97-AF65-F5344CB8AC3E}">
        <p14:creationId xmlns:p14="http://schemas.microsoft.com/office/powerpoint/2010/main" val="19692219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MY" altLang="en-US" sz="3200" b="1" dirty="0" smtClean="0"/>
              <a:t>A</a:t>
            </a:r>
            <a:r>
              <a:rPr lang="en-US" sz="3200" b="1" dirty="0" smtClean="0"/>
              <a:t>quaculture </a:t>
            </a:r>
            <a:r>
              <a:rPr lang="en-MY" altLang="en-US" sz="3200" b="1" dirty="0" smtClean="0"/>
              <a:t>production systems</a:t>
            </a:r>
          </a:p>
        </p:txBody>
      </p:sp>
      <p:pic>
        <p:nvPicPr>
          <p:cNvPr id="8" name="Content Placeholder 4"/>
          <p:cNvPicPr>
            <a:picLocks noGrp="1" noChangeAspect="1"/>
          </p:cNvPicPr>
          <p:nvPr/>
        </p:nvPicPr>
        <p:blipFill>
          <a:blip r:embed="rId2">
            <a:extLst>
              <a:ext uri="{28A0092B-C50C-407E-A947-70E740481C1C}">
                <a14:useLocalDpi xmlns:a14="http://schemas.microsoft.com/office/drawing/2010/main" val="0"/>
              </a:ext>
            </a:extLst>
          </a:blip>
          <a:stretch>
            <a:fillRect/>
          </a:stretch>
        </p:blipFill>
        <p:spPr>
          <a:xfrm>
            <a:off x="2833847" y="1383823"/>
            <a:ext cx="6524305" cy="4674077"/>
          </a:xfrm>
          <a:prstGeom prst="rect">
            <a:avLst/>
          </a:prstGeom>
        </p:spPr>
      </p:pic>
      <p:sp>
        <p:nvSpPr>
          <p:cNvPr id="11" name="Text Box 10"/>
          <p:cNvSpPr txBox="1"/>
          <p:nvPr/>
        </p:nvSpPr>
        <p:spPr>
          <a:xfrm>
            <a:off x="4662010" y="6173787"/>
            <a:ext cx="2867978" cy="461665"/>
          </a:xfrm>
          <a:prstGeom prst="rect">
            <a:avLst/>
          </a:prstGeom>
          <a:noFill/>
        </p:spPr>
        <p:txBody>
          <a:bodyPr wrap="square" rtlCol="0">
            <a:spAutoFit/>
          </a:bodyPr>
          <a:lstStyle/>
          <a:p>
            <a:pPr algn="ctr"/>
            <a:r>
              <a:rPr lang="en-MY" altLang="en-US" sz="2400" dirty="0" smtClean="0"/>
              <a:t>e) Integrated </a:t>
            </a:r>
            <a:r>
              <a:rPr lang="en-MY" altLang="en-US" sz="2400" dirty="0"/>
              <a:t>culture</a:t>
            </a:r>
          </a:p>
        </p:txBody>
      </p:sp>
    </p:spTree>
    <p:extLst>
      <p:ext uri="{BB962C8B-B14F-4D97-AF65-F5344CB8AC3E}">
        <p14:creationId xmlns:p14="http://schemas.microsoft.com/office/powerpoint/2010/main" val="42102606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MY" altLang="en-US" sz="3200" b="1" dirty="0" smtClean="0"/>
              <a:t>A</a:t>
            </a:r>
            <a:r>
              <a:rPr lang="en-US" sz="3200" b="1" dirty="0" smtClean="0"/>
              <a:t>quaculture </a:t>
            </a:r>
            <a:r>
              <a:rPr lang="en-MY" altLang="en-US" sz="3200" b="1" dirty="0" smtClean="0"/>
              <a:t>production systems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1419543"/>
            <a:ext cx="6686550" cy="4709795"/>
          </a:xfrm>
          <a:prstGeom prst="rect">
            <a:avLst/>
          </a:prstGeom>
        </p:spPr>
      </p:pic>
      <p:sp>
        <p:nvSpPr>
          <p:cNvPr id="15" name="Text Box 14"/>
          <p:cNvSpPr txBox="1"/>
          <p:nvPr/>
        </p:nvSpPr>
        <p:spPr>
          <a:xfrm>
            <a:off x="3517922" y="6129338"/>
            <a:ext cx="5215146" cy="461665"/>
          </a:xfrm>
          <a:prstGeom prst="rect">
            <a:avLst/>
          </a:prstGeom>
          <a:noFill/>
        </p:spPr>
        <p:txBody>
          <a:bodyPr wrap="none" rtlCol="0">
            <a:spAutoFit/>
          </a:bodyPr>
          <a:lstStyle/>
          <a:p>
            <a:r>
              <a:rPr lang="en-MY" altLang="en-US" sz="2400" dirty="0" smtClean="0"/>
              <a:t>f) Hanging</a:t>
            </a:r>
            <a:r>
              <a:rPr lang="en-MY" altLang="en-US" sz="2400" dirty="0"/>
              <a:t>, 'on bottom' </a:t>
            </a:r>
            <a:r>
              <a:rPr lang="en-MY" altLang="en-US" sz="2400" dirty="0" smtClean="0"/>
              <a:t>or </a:t>
            </a:r>
            <a:r>
              <a:rPr lang="en-MY" altLang="en-US" sz="2400" dirty="0"/>
              <a:t>stick methods</a:t>
            </a:r>
          </a:p>
        </p:txBody>
      </p:sp>
    </p:spTree>
    <p:extLst>
      <p:ext uri="{BB962C8B-B14F-4D97-AF65-F5344CB8AC3E}">
        <p14:creationId xmlns:p14="http://schemas.microsoft.com/office/powerpoint/2010/main" val="31341158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Projek\Gambar\EUCHEUMA FARMS_files\euc3.gif"/>
          <p:cNvPicPr>
            <a:picLocks noChangeAspect="1" noChangeArrowheads="1"/>
          </p:cNvPicPr>
          <p:nvPr/>
        </p:nvPicPr>
        <p:blipFill>
          <a:blip r:embed="rId2" r:link="rId3" cstate="print"/>
          <a:srcRect/>
          <a:stretch>
            <a:fillRect/>
          </a:stretch>
        </p:blipFill>
        <p:spPr bwMode="auto">
          <a:xfrm>
            <a:off x="1584959" y="570412"/>
            <a:ext cx="8686800" cy="5524500"/>
          </a:xfrm>
          <a:prstGeom prst="rect">
            <a:avLst/>
          </a:prstGeom>
          <a:noFill/>
          <a:ln w="9525">
            <a:noFill/>
            <a:miter lim="800000"/>
            <a:headEnd/>
            <a:tailEnd/>
          </a:ln>
        </p:spPr>
      </p:pic>
      <p:sp>
        <p:nvSpPr>
          <p:cNvPr id="3" name="Text Box 8"/>
          <p:cNvSpPr txBox="1">
            <a:spLocks noChangeArrowheads="1"/>
          </p:cNvSpPr>
          <p:nvPr/>
        </p:nvSpPr>
        <p:spPr bwMode="auto">
          <a:xfrm>
            <a:off x="5181600" y="6244045"/>
            <a:ext cx="1772986" cy="369332"/>
          </a:xfrm>
          <a:prstGeom prst="rect">
            <a:avLst/>
          </a:prstGeom>
          <a:noFill/>
          <a:ln w="9525">
            <a:noFill/>
            <a:miter lim="800000"/>
          </a:ln>
        </p:spPr>
        <p:txBody>
          <a:bodyPr wrap="none">
            <a:spAutoFit/>
          </a:bodyPr>
          <a:lstStyle/>
          <a:p>
            <a:pPr algn="ctr"/>
            <a:r>
              <a:rPr lang="en-US" dirty="0"/>
              <a:t>Seaweed Culture</a:t>
            </a:r>
          </a:p>
        </p:txBody>
      </p:sp>
    </p:spTree>
    <p:extLst>
      <p:ext uri="{BB962C8B-B14F-4D97-AF65-F5344CB8AC3E}">
        <p14:creationId xmlns:p14="http://schemas.microsoft.com/office/powerpoint/2010/main" val="4814482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loating method"/>
          <p:cNvPicPr>
            <a:picLocks noChangeAspect="1" noChangeArrowheads="1"/>
          </p:cNvPicPr>
          <p:nvPr/>
        </p:nvPicPr>
        <p:blipFill>
          <a:blip r:embed="rId2" cstate="print">
            <a:lum bright="10000"/>
          </a:blip>
          <a:srcRect/>
          <a:stretch>
            <a:fillRect/>
          </a:stretch>
        </p:blipFill>
        <p:spPr bwMode="auto">
          <a:xfrm>
            <a:off x="1436914" y="483326"/>
            <a:ext cx="9144000" cy="5772150"/>
          </a:xfrm>
          <a:prstGeom prst="rect">
            <a:avLst/>
          </a:prstGeom>
          <a:noFill/>
          <a:ln w="9525">
            <a:noFill/>
            <a:miter lim="800000"/>
            <a:headEnd/>
            <a:tailEnd/>
          </a:ln>
        </p:spPr>
      </p:pic>
      <p:sp>
        <p:nvSpPr>
          <p:cNvPr id="3" name="Text Box 9"/>
          <p:cNvSpPr txBox="1">
            <a:spLocks noChangeArrowheads="1"/>
          </p:cNvSpPr>
          <p:nvPr/>
        </p:nvSpPr>
        <p:spPr bwMode="auto">
          <a:xfrm>
            <a:off x="4880995" y="6255476"/>
            <a:ext cx="1772986" cy="369332"/>
          </a:xfrm>
          <a:prstGeom prst="rect">
            <a:avLst/>
          </a:prstGeom>
          <a:noFill/>
          <a:ln w="9525">
            <a:noFill/>
            <a:miter lim="800000"/>
          </a:ln>
        </p:spPr>
        <p:txBody>
          <a:bodyPr wrap="none">
            <a:spAutoFit/>
          </a:bodyPr>
          <a:lstStyle/>
          <a:p>
            <a:pPr algn="ctr"/>
            <a:r>
              <a:rPr lang="en-US" dirty="0"/>
              <a:t>Seaweed Culture</a:t>
            </a:r>
          </a:p>
        </p:txBody>
      </p:sp>
    </p:spTree>
    <p:extLst>
      <p:ext uri="{BB962C8B-B14F-4D97-AF65-F5344CB8AC3E}">
        <p14:creationId xmlns:p14="http://schemas.microsoft.com/office/powerpoint/2010/main" val="10648250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11"/>
          <p:cNvSpPr txBox="1"/>
          <p:nvPr/>
        </p:nvSpPr>
        <p:spPr>
          <a:xfrm>
            <a:off x="4458528" y="1085570"/>
            <a:ext cx="2931956" cy="584775"/>
          </a:xfrm>
          <a:prstGeom prst="rect">
            <a:avLst/>
          </a:prstGeom>
          <a:noFill/>
        </p:spPr>
        <p:txBody>
          <a:bodyPr wrap="none" rtlCol="0" anchor="t">
            <a:spAutoFit/>
          </a:bodyPr>
          <a:lstStyle/>
          <a:p>
            <a:pPr algn="ctr"/>
            <a:r>
              <a:rPr lang="en-MY" altLang="en-US" sz="3200" b="1" dirty="0">
                <a:sym typeface="+mn-ea"/>
              </a:rPr>
              <a:t>AQUACULTURE?</a:t>
            </a:r>
            <a:endParaRPr lang="en-US" sz="3200" dirty="0"/>
          </a:p>
        </p:txBody>
      </p:sp>
      <p:cxnSp>
        <p:nvCxnSpPr>
          <p:cNvPr id="13" name="Curved Connector 12"/>
          <p:cNvCxnSpPr/>
          <p:nvPr/>
        </p:nvCxnSpPr>
        <p:spPr>
          <a:xfrm rot="10800000" flipV="1">
            <a:off x="3779404" y="1866765"/>
            <a:ext cx="1127246" cy="929076"/>
          </a:xfrm>
          <a:prstGeom prst="curvedConnector3">
            <a:avLst>
              <a:gd name="adj1" fmla="val 50000"/>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 Box 14"/>
          <p:cNvSpPr txBox="1"/>
          <p:nvPr/>
        </p:nvSpPr>
        <p:spPr>
          <a:xfrm>
            <a:off x="2183476" y="2265405"/>
            <a:ext cx="803169" cy="400110"/>
          </a:xfrm>
          <a:prstGeom prst="rect">
            <a:avLst/>
          </a:prstGeom>
          <a:noFill/>
        </p:spPr>
        <p:txBody>
          <a:bodyPr wrap="none" rtlCol="0">
            <a:spAutoFit/>
          </a:bodyPr>
          <a:lstStyle/>
          <a:p>
            <a:r>
              <a:rPr lang="en-MY" altLang="en-US" sz="2000" b="1" dirty="0"/>
              <a:t>water</a:t>
            </a:r>
          </a:p>
        </p:txBody>
      </p:sp>
      <p:sp>
        <p:nvSpPr>
          <p:cNvPr id="16" name="Text Box 15"/>
          <p:cNvSpPr txBox="1"/>
          <p:nvPr/>
        </p:nvSpPr>
        <p:spPr>
          <a:xfrm>
            <a:off x="5976203" y="2898780"/>
            <a:ext cx="3253583" cy="646331"/>
          </a:xfrm>
          <a:prstGeom prst="rect">
            <a:avLst/>
          </a:prstGeom>
          <a:noFill/>
        </p:spPr>
        <p:txBody>
          <a:bodyPr wrap="square" rtlCol="0">
            <a:spAutoFit/>
          </a:bodyPr>
          <a:lstStyle/>
          <a:p>
            <a:pPr algn="ctr"/>
            <a:r>
              <a:rPr lang="en-MY" altLang="en-US" b="1" dirty="0"/>
              <a:t>to grow / to </a:t>
            </a:r>
            <a:r>
              <a:rPr lang="en-MY" altLang="en-US" b="1" dirty="0" smtClean="0"/>
              <a:t>rear aquatic organisms</a:t>
            </a:r>
            <a:endParaRPr lang="en-MY" altLang="en-US" b="1" dirty="0"/>
          </a:p>
        </p:txBody>
      </p:sp>
      <p:cxnSp>
        <p:nvCxnSpPr>
          <p:cNvPr id="17" name="Curved Connector 16"/>
          <p:cNvCxnSpPr>
            <a:endCxn id="16" idx="0"/>
          </p:cNvCxnSpPr>
          <p:nvPr/>
        </p:nvCxnSpPr>
        <p:spPr>
          <a:xfrm rot="16200000" flipH="1">
            <a:off x="6697454" y="1993239"/>
            <a:ext cx="1034742" cy="776339"/>
          </a:xfrm>
          <a:prstGeom prst="curvedConnector3">
            <a:avLst>
              <a:gd name="adj1" fmla="val 50000"/>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9614362" y="5975678"/>
            <a:ext cx="2083310" cy="368300"/>
          </a:xfrm>
          <a:prstGeom prst="rect">
            <a:avLst/>
          </a:prstGeom>
          <a:noFill/>
        </p:spPr>
        <p:txBody>
          <a:bodyPr wrap="square" rtlCol="0">
            <a:spAutoFit/>
          </a:bodyPr>
          <a:lstStyle/>
          <a:p>
            <a:pPr marL="285750" indent="-285750" algn="ctr">
              <a:buFont typeface="Wingdings" panose="05000000000000000000" charset="0"/>
              <a:buChar char=""/>
            </a:pPr>
            <a:r>
              <a:rPr lang="en-MY" dirty="0"/>
              <a:t>a</a:t>
            </a:r>
            <a:r>
              <a:rPr lang="en-MY" dirty="0" smtClean="0"/>
              <a:t>quatic plants</a:t>
            </a:r>
            <a:endParaRPr lang="en-MY" dirty="0"/>
          </a:p>
        </p:txBody>
      </p:sp>
      <p:sp>
        <p:nvSpPr>
          <p:cNvPr id="30" name="TextBox 29"/>
          <p:cNvSpPr txBox="1"/>
          <p:nvPr/>
        </p:nvSpPr>
        <p:spPr>
          <a:xfrm>
            <a:off x="1232395" y="2619805"/>
            <a:ext cx="2705332" cy="645160"/>
          </a:xfrm>
          <a:prstGeom prst="rect">
            <a:avLst/>
          </a:prstGeom>
          <a:noFill/>
        </p:spPr>
        <p:txBody>
          <a:bodyPr wrap="square" rtlCol="0">
            <a:spAutoFit/>
          </a:bodyPr>
          <a:lstStyle/>
          <a:p>
            <a:pPr algn="ctr"/>
            <a:r>
              <a:rPr lang="en-MY" dirty="0" smtClean="0"/>
              <a:t>Seawater, freshwater or brackish water</a:t>
            </a:r>
            <a:endParaRPr lang="en-MY" dirty="0"/>
          </a:p>
        </p:txBody>
      </p:sp>
      <p:sp>
        <p:nvSpPr>
          <p:cNvPr id="32" name="TextBox 31"/>
          <p:cNvSpPr txBox="1"/>
          <p:nvPr/>
        </p:nvSpPr>
        <p:spPr>
          <a:xfrm>
            <a:off x="8328625" y="919623"/>
            <a:ext cx="3378835" cy="706755"/>
          </a:xfrm>
          <a:prstGeom prst="rect">
            <a:avLst/>
          </a:prstGeom>
          <a:noFill/>
        </p:spPr>
        <p:txBody>
          <a:bodyPr wrap="square" rtlCol="0">
            <a:spAutoFit/>
          </a:bodyPr>
          <a:lstStyle/>
          <a:p>
            <a:r>
              <a:rPr lang="en-MY" sz="2000" dirty="0" smtClean="0"/>
              <a:t>*water farming / underwater agriculture</a:t>
            </a:r>
            <a:endParaRPr lang="en-MY" sz="2000" dirty="0"/>
          </a:p>
        </p:txBody>
      </p:sp>
      <p:sp>
        <p:nvSpPr>
          <p:cNvPr id="25" name="TextBox 24"/>
          <p:cNvSpPr txBox="1"/>
          <p:nvPr/>
        </p:nvSpPr>
        <p:spPr>
          <a:xfrm>
            <a:off x="3852965" y="5974623"/>
            <a:ext cx="1145540" cy="368300"/>
          </a:xfrm>
          <a:prstGeom prst="rect">
            <a:avLst/>
          </a:prstGeom>
          <a:noFill/>
        </p:spPr>
        <p:txBody>
          <a:bodyPr wrap="square" rtlCol="0">
            <a:spAutoFit/>
          </a:bodyPr>
          <a:lstStyle/>
          <a:p>
            <a:pPr marL="285750" indent="-285750" algn="ctr">
              <a:buFont typeface="Wingdings" panose="05000000000000000000" charset="0"/>
              <a:buChar char=""/>
            </a:pPr>
            <a:r>
              <a:rPr lang="en-MY" dirty="0" smtClean="0"/>
              <a:t>finfish</a:t>
            </a:r>
            <a:endParaRPr lang="en-MY" dirty="0"/>
          </a:p>
        </p:txBody>
      </p:sp>
      <p:sp>
        <p:nvSpPr>
          <p:cNvPr id="27" name="TextBox 26"/>
          <p:cNvSpPr txBox="1"/>
          <p:nvPr/>
        </p:nvSpPr>
        <p:spPr>
          <a:xfrm>
            <a:off x="7583738" y="5975678"/>
            <a:ext cx="1640840" cy="368300"/>
          </a:xfrm>
          <a:prstGeom prst="rect">
            <a:avLst/>
          </a:prstGeom>
          <a:noFill/>
        </p:spPr>
        <p:txBody>
          <a:bodyPr wrap="square" rtlCol="0">
            <a:spAutoFit/>
          </a:bodyPr>
          <a:lstStyle/>
          <a:p>
            <a:pPr marL="285750" indent="-285750" algn="ctr">
              <a:buFont typeface="Wingdings" panose="05000000000000000000" charset="0"/>
              <a:buChar char=""/>
            </a:pPr>
            <a:r>
              <a:rPr lang="en-MY" dirty="0" smtClean="0"/>
              <a:t>molluscs</a:t>
            </a:r>
            <a:endParaRPr lang="en-MY" dirty="0"/>
          </a:p>
        </p:txBody>
      </p:sp>
      <p:sp>
        <p:nvSpPr>
          <p:cNvPr id="28" name="TextBox 27"/>
          <p:cNvSpPr txBox="1"/>
          <p:nvPr/>
        </p:nvSpPr>
        <p:spPr>
          <a:xfrm>
            <a:off x="5674346" y="5974623"/>
            <a:ext cx="1714500" cy="368300"/>
          </a:xfrm>
          <a:prstGeom prst="rect">
            <a:avLst/>
          </a:prstGeom>
          <a:noFill/>
        </p:spPr>
        <p:txBody>
          <a:bodyPr wrap="square" rtlCol="0">
            <a:spAutoFit/>
          </a:bodyPr>
          <a:lstStyle/>
          <a:p>
            <a:pPr marL="285750" indent="-285750" algn="ctr">
              <a:buFont typeface="Wingdings" panose="05000000000000000000" charset="0"/>
              <a:buChar char=""/>
            </a:pPr>
            <a:r>
              <a:rPr lang="en-MY" dirty="0" smtClean="0"/>
              <a:t>crustaceans</a:t>
            </a:r>
            <a:endParaRPr lang="en-MY" dirty="0"/>
          </a:p>
        </p:txBody>
      </p:sp>
      <p:sp>
        <p:nvSpPr>
          <p:cNvPr id="37" name="TextBox 36"/>
          <p:cNvSpPr txBox="1"/>
          <p:nvPr/>
        </p:nvSpPr>
        <p:spPr>
          <a:xfrm>
            <a:off x="6545580" y="6343978"/>
            <a:ext cx="2598420" cy="368300"/>
          </a:xfrm>
          <a:prstGeom prst="rect">
            <a:avLst/>
          </a:prstGeom>
          <a:noFill/>
        </p:spPr>
        <p:txBody>
          <a:bodyPr wrap="square" rtlCol="0">
            <a:spAutoFit/>
          </a:bodyPr>
          <a:lstStyle/>
          <a:p>
            <a:pPr marL="285750" indent="-285750" algn="ctr">
              <a:buFont typeface="Wingdings" panose="05000000000000000000" charset="0"/>
              <a:buChar char=""/>
            </a:pPr>
            <a:r>
              <a:rPr lang="en-MY" dirty="0"/>
              <a:t>o</a:t>
            </a:r>
            <a:r>
              <a:rPr lang="en-MY" dirty="0" smtClean="0"/>
              <a:t>ther aquatic</a:t>
            </a:r>
            <a:r>
              <a:rPr lang="en-MY" b="1" dirty="0" smtClean="0"/>
              <a:t> </a:t>
            </a:r>
            <a:r>
              <a:rPr lang="en-MY" dirty="0" smtClean="0"/>
              <a:t>animals</a:t>
            </a:r>
            <a:endParaRPr lang="en-MY" dirty="0"/>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2995" y="4756951"/>
            <a:ext cx="1861023" cy="1201401"/>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8099" y="4748815"/>
            <a:ext cx="1906994" cy="121767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4362" y="4711834"/>
            <a:ext cx="1869757" cy="1217671"/>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6869" y="4748815"/>
            <a:ext cx="1973328" cy="1217672"/>
          </a:xfrm>
          <a:prstGeom prst="rect">
            <a:avLst/>
          </a:prstGeom>
        </p:spPr>
      </p:pic>
      <p:sp>
        <p:nvSpPr>
          <p:cNvPr id="5" name="Rectangle 4"/>
          <p:cNvSpPr/>
          <p:nvPr/>
        </p:nvSpPr>
        <p:spPr>
          <a:xfrm>
            <a:off x="4796790" y="3745587"/>
            <a:ext cx="6096000" cy="645160"/>
          </a:xfrm>
          <a:prstGeom prst="rect">
            <a:avLst/>
          </a:prstGeom>
        </p:spPr>
        <p:txBody>
          <a:bodyPr>
            <a:spAutoFit/>
          </a:bodyPr>
          <a:lstStyle/>
          <a:p>
            <a:r>
              <a:rPr lang="en-US" dirty="0"/>
              <a:t>the culture of finfish, shellfish, other aquatic animals and aquatic plants in either freshwater or salt </a:t>
            </a:r>
            <a:r>
              <a:rPr lang="en-US" dirty="0" smtClean="0"/>
              <a:t>water</a:t>
            </a:r>
            <a:endParaRPr lang="en-US" dirty="0"/>
          </a:p>
        </p:txBody>
      </p:sp>
      <p:sp>
        <p:nvSpPr>
          <p:cNvPr id="7" name="Rectangle 6"/>
          <p:cNvSpPr/>
          <p:nvPr/>
        </p:nvSpPr>
        <p:spPr>
          <a:xfrm>
            <a:off x="8328625" y="1569974"/>
            <a:ext cx="2710921" cy="1015663"/>
          </a:xfrm>
          <a:prstGeom prst="rect">
            <a:avLst/>
          </a:prstGeom>
        </p:spPr>
        <p:txBody>
          <a:bodyPr wrap="square">
            <a:spAutoFit/>
          </a:bodyPr>
          <a:lstStyle/>
          <a:p>
            <a:r>
              <a:rPr lang="en-US" sz="2000" dirty="0" smtClean="0">
                <a:cs typeface="Times New Roman" panose="02020603050405020304" charset="0"/>
              </a:rPr>
              <a:t>*science </a:t>
            </a:r>
            <a:r>
              <a:rPr lang="en-US" sz="2000" dirty="0">
                <a:cs typeface="Times New Roman" panose="02020603050405020304" charset="0"/>
              </a:rPr>
              <a:t>and technology of producing aquatic </a:t>
            </a:r>
            <a:r>
              <a:rPr lang="en-US" sz="2000" dirty="0" smtClean="0">
                <a:cs typeface="Times New Roman" panose="02020603050405020304" charset="0"/>
              </a:rPr>
              <a:t>plants/animals</a:t>
            </a:r>
            <a:endParaRPr lang="en-US" sz="2000" dirty="0">
              <a:cs typeface="Times New Roman" panose="02020603050405020304" charset="0"/>
            </a:endParaRPr>
          </a:p>
        </p:txBody>
      </p:sp>
      <p:cxnSp>
        <p:nvCxnSpPr>
          <p:cNvPr id="8" name="Straight Connector 7"/>
          <p:cNvCxnSpPr/>
          <p:nvPr/>
        </p:nvCxnSpPr>
        <p:spPr>
          <a:xfrm>
            <a:off x="4552950" y="1630680"/>
            <a:ext cx="1021080" cy="0"/>
          </a:xfrm>
          <a:prstGeom prst="line">
            <a:avLst/>
          </a:prstGeom>
          <a:ln w="25400">
            <a:solidFill>
              <a:srgbClr val="8E4F1C"/>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634990" y="1630680"/>
            <a:ext cx="1508760" cy="0"/>
          </a:xfrm>
          <a:prstGeom prst="line">
            <a:avLst/>
          </a:prstGeom>
          <a:ln w="25400">
            <a:solidFill>
              <a:srgbClr val="8E4F1C"/>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06306" y="192528"/>
            <a:ext cx="4146644" cy="461665"/>
          </a:xfrm>
          <a:prstGeom prst="rect">
            <a:avLst/>
          </a:prstGeom>
          <a:noFill/>
        </p:spPr>
        <p:txBody>
          <a:bodyPr wrap="square" rtlCol="0">
            <a:spAutoFit/>
          </a:bodyPr>
          <a:lstStyle/>
          <a:p>
            <a:r>
              <a:rPr lang="en-US" sz="2400" b="1" dirty="0" smtClean="0"/>
              <a:t>1. Definition of Aquaculture </a:t>
            </a:r>
            <a:endParaRPr lang="ms-MY" sz="2400" b="1" dirty="0"/>
          </a:p>
        </p:txBody>
      </p:sp>
    </p:spTree>
    <p:extLst>
      <p:ext uri="{BB962C8B-B14F-4D97-AF65-F5344CB8AC3E}">
        <p14:creationId xmlns:p14="http://schemas.microsoft.com/office/powerpoint/2010/main" val="82533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ntr" presetSubtype="0" fill="hold" grpId="1" nodeType="withEffect">
                                  <p:stCondLst>
                                    <p:cond delay="0"/>
                                  </p:stCondLst>
                                  <p:childTnLst>
                                    <p:set>
                                      <p:cBhvr>
                                        <p:cTn id="19" dur="1" fill="hold">
                                          <p:stCondLst>
                                            <p:cond delay="0"/>
                                          </p:stCondLst>
                                        </p:cTn>
                                        <p:tgtEl>
                                          <p:spTgt spid="30"/>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4"/>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3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P spid="29" grpId="0"/>
      <p:bldP spid="30" grpId="0"/>
      <p:bldP spid="30" grpId="1"/>
      <p:bldP spid="32" grpId="0"/>
      <p:bldP spid="25" grpId="0"/>
      <p:bldP spid="27" grpId="0"/>
      <p:bldP spid="28" grpId="0"/>
      <p:bldP spid="37" grpId="0"/>
      <p:bldP spid="5"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3689" y="309154"/>
            <a:ext cx="9799320" cy="1325563"/>
          </a:xfrm>
        </p:spPr>
        <p:txBody>
          <a:bodyPr>
            <a:normAutofit/>
          </a:bodyPr>
          <a:lstStyle/>
          <a:p>
            <a:r>
              <a:rPr lang="en-MY" altLang="ms-MY" sz="3200" b="1" dirty="0" smtClean="0"/>
              <a:t>Common </a:t>
            </a:r>
            <a:r>
              <a:rPr lang="ms-MY" sz="3200" b="1" dirty="0" smtClean="0"/>
              <a:t>practices in Aquaculture</a:t>
            </a:r>
            <a:endParaRPr lang="ms-MY" sz="3200" b="1" dirty="0"/>
          </a:p>
        </p:txBody>
      </p:sp>
      <p:sp>
        <p:nvSpPr>
          <p:cNvPr id="4" name="Text Box 3"/>
          <p:cNvSpPr txBox="1"/>
          <p:nvPr/>
        </p:nvSpPr>
        <p:spPr>
          <a:xfrm>
            <a:off x="1995170" y="1378585"/>
            <a:ext cx="9126220" cy="3784600"/>
          </a:xfrm>
          <a:prstGeom prst="rect">
            <a:avLst/>
          </a:prstGeom>
          <a:noFill/>
        </p:spPr>
        <p:txBody>
          <a:bodyPr wrap="square" rtlCol="0">
            <a:spAutoFit/>
          </a:bodyPr>
          <a:lstStyle/>
          <a:p>
            <a:r>
              <a:rPr lang="en-MY" altLang="en-US" sz="2400" dirty="0"/>
              <a:t>1) Site selection</a:t>
            </a:r>
          </a:p>
          <a:p>
            <a:r>
              <a:rPr lang="en-MY" altLang="en-US" sz="2400" dirty="0"/>
              <a:t>2) Species selection</a:t>
            </a:r>
          </a:p>
          <a:p>
            <a:r>
              <a:rPr lang="en-MY" altLang="en-US" sz="2400" dirty="0"/>
              <a:t>3) Seed production and larval rearing</a:t>
            </a:r>
          </a:p>
          <a:p>
            <a:r>
              <a:rPr lang="en-MY" altLang="en-US" sz="2400" dirty="0"/>
              <a:t>4) Hatchery and farm management</a:t>
            </a:r>
          </a:p>
          <a:p>
            <a:r>
              <a:rPr lang="en-MY" altLang="en-US" sz="2400" dirty="0"/>
              <a:t>5) Nutrition and feeding management</a:t>
            </a:r>
          </a:p>
          <a:p>
            <a:r>
              <a:rPr lang="en-MY" altLang="en-US" sz="2400" dirty="0"/>
              <a:t>6) Fish health and </a:t>
            </a:r>
            <a:r>
              <a:rPr lang="en-MY" altLang="en-US" sz="2400" dirty="0" smtClean="0"/>
              <a:t>diseases</a:t>
            </a:r>
            <a:endParaRPr lang="en-MY" altLang="en-US" sz="2400" dirty="0"/>
          </a:p>
          <a:p>
            <a:r>
              <a:rPr lang="en-MY" altLang="en-US" sz="2400" dirty="0"/>
              <a:t>7) Postharvest and processing</a:t>
            </a:r>
          </a:p>
          <a:p>
            <a:r>
              <a:rPr lang="en-MY" altLang="en-US" sz="2400" dirty="0"/>
              <a:t>8) Marketing</a:t>
            </a:r>
          </a:p>
          <a:p>
            <a:r>
              <a:rPr lang="en-MY" altLang="en-US" sz="2400" dirty="0"/>
              <a:t>9) </a:t>
            </a:r>
            <a:r>
              <a:rPr lang="en-MY" altLang="en-US" sz="2400" dirty="0" smtClean="0"/>
              <a:t>Environmental </a:t>
            </a:r>
            <a:r>
              <a:rPr lang="en-MY" altLang="en-US" sz="2400" dirty="0"/>
              <a:t>management and sustainable aquaculture</a:t>
            </a:r>
          </a:p>
          <a:p>
            <a:endParaRPr lang="en-MY" altLang="en-US" sz="2400" dirty="0"/>
          </a:p>
        </p:txBody>
      </p:sp>
    </p:spTree>
    <p:extLst>
      <p:ext uri="{BB962C8B-B14F-4D97-AF65-F5344CB8AC3E}">
        <p14:creationId xmlns:p14="http://schemas.microsoft.com/office/powerpoint/2010/main" val="15796092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692" y="2520496"/>
            <a:ext cx="10515600" cy="1325563"/>
          </a:xfrm>
        </p:spPr>
        <p:txBody>
          <a:bodyPr/>
          <a:lstStyle/>
          <a:p>
            <a:pPr algn="ctr"/>
            <a:r>
              <a:rPr lang="en-US" b="1" dirty="0" smtClean="0"/>
              <a:t>Thank you!</a:t>
            </a:r>
            <a:endParaRPr lang="ms-MY" b="1" dirty="0"/>
          </a:p>
        </p:txBody>
      </p:sp>
    </p:spTree>
    <p:extLst>
      <p:ext uri="{BB962C8B-B14F-4D97-AF65-F5344CB8AC3E}">
        <p14:creationId xmlns:p14="http://schemas.microsoft.com/office/powerpoint/2010/main" val="10320170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406306" y="192528"/>
            <a:ext cx="4146644" cy="461665"/>
          </a:xfrm>
          <a:prstGeom prst="rect">
            <a:avLst/>
          </a:prstGeom>
          <a:noFill/>
        </p:spPr>
        <p:txBody>
          <a:bodyPr wrap="square" rtlCol="0">
            <a:spAutoFit/>
          </a:bodyPr>
          <a:lstStyle/>
          <a:p>
            <a:r>
              <a:rPr lang="en-US" sz="2400" b="1" dirty="0" smtClean="0"/>
              <a:t>1. Definition of Aquaculture </a:t>
            </a:r>
            <a:endParaRPr lang="ms-MY" sz="2400" b="1" dirty="0"/>
          </a:p>
        </p:txBody>
      </p:sp>
      <p:sp>
        <p:nvSpPr>
          <p:cNvPr id="6" name="TextBox 5"/>
          <p:cNvSpPr txBox="1"/>
          <p:nvPr/>
        </p:nvSpPr>
        <p:spPr>
          <a:xfrm>
            <a:off x="641445" y="873456"/>
            <a:ext cx="11150221" cy="646331"/>
          </a:xfrm>
          <a:prstGeom prst="rect">
            <a:avLst/>
          </a:prstGeom>
          <a:noFill/>
        </p:spPr>
        <p:txBody>
          <a:bodyPr wrap="square" rtlCol="0">
            <a:spAutoFit/>
          </a:bodyPr>
          <a:lstStyle/>
          <a:p>
            <a:r>
              <a:rPr lang="en-US" dirty="0" smtClean="0"/>
              <a:t>Food and Agriculture Organization (FAO) defined aquaculture as “ it </a:t>
            </a:r>
            <a:r>
              <a:rPr lang="en-US" dirty="0"/>
              <a:t>is the farming of aquatic organisms, including fish, </a:t>
            </a:r>
            <a:r>
              <a:rPr lang="en-US" dirty="0" err="1"/>
              <a:t>molluscs</a:t>
            </a:r>
            <a:r>
              <a:rPr lang="en-US" dirty="0"/>
              <a:t>, crustaceans and aquatic plants</a:t>
            </a:r>
            <a:r>
              <a:rPr lang="en-US" dirty="0" smtClean="0"/>
              <a:t>.”</a:t>
            </a:r>
            <a:endParaRPr lang="ms-MY" dirty="0"/>
          </a:p>
        </p:txBody>
      </p:sp>
      <p:sp>
        <p:nvSpPr>
          <p:cNvPr id="26" name="TextBox 25"/>
          <p:cNvSpPr txBox="1"/>
          <p:nvPr/>
        </p:nvSpPr>
        <p:spPr>
          <a:xfrm>
            <a:off x="1203278" y="1772130"/>
            <a:ext cx="10028829" cy="646331"/>
          </a:xfrm>
          <a:prstGeom prst="rect">
            <a:avLst/>
          </a:prstGeom>
          <a:solidFill>
            <a:schemeClr val="tx1"/>
          </a:solidFill>
        </p:spPr>
        <p:txBody>
          <a:bodyPr wrap="square" rtlCol="0">
            <a:spAutoFit/>
          </a:bodyPr>
          <a:lstStyle/>
          <a:p>
            <a:pPr algn="ctr"/>
            <a:r>
              <a:rPr lang="en-US" dirty="0" smtClean="0">
                <a:solidFill>
                  <a:schemeClr val="bg1"/>
                </a:solidFill>
              </a:rPr>
              <a:t>Here FAO used the word ‘farming’ which </a:t>
            </a:r>
            <a:r>
              <a:rPr lang="en-US" dirty="0">
                <a:solidFill>
                  <a:schemeClr val="bg1"/>
                </a:solidFill>
              </a:rPr>
              <a:t>implies some form of intervention in the rearing process to enhance production, such as regular stocking, feeding, protection from predators, etc</a:t>
            </a:r>
            <a:r>
              <a:rPr lang="en-US" dirty="0" smtClean="0">
                <a:solidFill>
                  <a:schemeClr val="bg1"/>
                </a:solidFill>
              </a:rPr>
              <a:t>.</a:t>
            </a:r>
          </a:p>
        </p:txBody>
      </p:sp>
      <p:sp>
        <p:nvSpPr>
          <p:cNvPr id="10" name="Rectangle 9"/>
          <p:cNvSpPr/>
          <p:nvPr/>
        </p:nvSpPr>
        <p:spPr>
          <a:xfrm>
            <a:off x="2693153" y="2670804"/>
            <a:ext cx="7624549" cy="369332"/>
          </a:xfrm>
          <a:prstGeom prst="rect">
            <a:avLst/>
          </a:prstGeom>
          <a:solidFill>
            <a:schemeClr val="accent2">
              <a:lumMod val="75000"/>
            </a:schemeClr>
          </a:solidFill>
        </p:spPr>
        <p:txBody>
          <a:bodyPr wrap="square">
            <a:spAutoFit/>
          </a:bodyPr>
          <a:lstStyle/>
          <a:p>
            <a:pPr algn="ctr"/>
            <a:r>
              <a:rPr lang="en-US" b="1" dirty="0">
                <a:solidFill>
                  <a:schemeClr val="bg1"/>
                </a:solidFill>
              </a:rPr>
              <a:t>It also implies individual or corporate ownership of the stock being cultivated</a:t>
            </a:r>
            <a:endParaRPr lang="ms-MY" dirty="0"/>
          </a:p>
        </p:txBody>
      </p:sp>
      <p:sp>
        <p:nvSpPr>
          <p:cNvPr id="31" name="TextBox 30"/>
          <p:cNvSpPr txBox="1"/>
          <p:nvPr/>
        </p:nvSpPr>
        <p:spPr>
          <a:xfrm>
            <a:off x="641444" y="3482453"/>
            <a:ext cx="11150221" cy="646331"/>
          </a:xfrm>
          <a:prstGeom prst="rect">
            <a:avLst/>
          </a:prstGeom>
          <a:noFill/>
        </p:spPr>
        <p:txBody>
          <a:bodyPr wrap="square" rtlCol="0">
            <a:spAutoFit/>
          </a:bodyPr>
          <a:lstStyle/>
          <a:p>
            <a:pPr algn="just"/>
            <a:r>
              <a:rPr lang="en-US" dirty="0" smtClean="0"/>
              <a:t>National Oceanic and Atmospheric Administration (NOAA, US)  defined aquaculture as “it </a:t>
            </a:r>
            <a:r>
              <a:rPr lang="en-US" dirty="0"/>
              <a:t>is the breeding, rearing, and harvesting of fish, shellfish, plants, algae and other organisms in all types of water environments</a:t>
            </a:r>
            <a:r>
              <a:rPr lang="en-US" dirty="0" smtClean="0"/>
              <a:t>.”</a:t>
            </a:r>
            <a:endParaRPr lang="ms-MY" dirty="0"/>
          </a:p>
        </p:txBody>
      </p:sp>
      <p:sp>
        <p:nvSpPr>
          <p:cNvPr id="14" name="Rectangle 13"/>
          <p:cNvSpPr/>
          <p:nvPr/>
        </p:nvSpPr>
        <p:spPr>
          <a:xfrm>
            <a:off x="3268960" y="4104128"/>
            <a:ext cx="5517601" cy="646331"/>
          </a:xfrm>
          <a:prstGeom prst="rect">
            <a:avLst/>
          </a:prstGeom>
        </p:spPr>
        <p:txBody>
          <a:bodyPr wrap="none">
            <a:spAutoFit/>
          </a:bodyPr>
          <a:lstStyle/>
          <a:p>
            <a:r>
              <a:rPr lang="ms-MY" dirty="0">
                <a:hlinkClick r:id="rId2"/>
              </a:rPr>
              <a:t>https://</a:t>
            </a:r>
            <a:r>
              <a:rPr lang="ms-MY" dirty="0" smtClean="0">
                <a:hlinkClick r:id="rId2"/>
              </a:rPr>
              <a:t>oceanservice.noaa.gov/facts/aquaculture-of.mp4</a:t>
            </a:r>
            <a:endParaRPr lang="ms-MY" dirty="0" smtClean="0"/>
          </a:p>
          <a:p>
            <a:endParaRPr lang="ms-MY" dirty="0"/>
          </a:p>
        </p:txBody>
      </p:sp>
      <p:sp>
        <p:nvSpPr>
          <p:cNvPr id="33" name="TextBox 32"/>
          <p:cNvSpPr txBox="1"/>
          <p:nvPr/>
        </p:nvSpPr>
        <p:spPr>
          <a:xfrm>
            <a:off x="641444" y="4814371"/>
            <a:ext cx="11150221" cy="1200329"/>
          </a:xfrm>
          <a:prstGeom prst="rect">
            <a:avLst/>
          </a:prstGeom>
          <a:noFill/>
        </p:spPr>
        <p:txBody>
          <a:bodyPr wrap="square" rtlCol="0">
            <a:spAutoFit/>
          </a:bodyPr>
          <a:lstStyle/>
          <a:p>
            <a:pPr algn="just"/>
            <a:r>
              <a:rPr lang="en-US" dirty="0" smtClean="0"/>
              <a:t>My definition of aquaculture is as an art of science or technology that can help </a:t>
            </a:r>
            <a:r>
              <a:rPr lang="en-US" dirty="0"/>
              <a:t>the growing of aquatic organisms in controlled environments for any commercial, recreational, or public purpose; sector of fisheries that includes the rearing or raising under controlled conditions of aquatic products such as fishes, mollusks, crustaceans, sea weeds and other aquatic resources in sea, lakes and rivers.  </a:t>
            </a:r>
            <a:endParaRPr lang="ms-MY" dirty="0"/>
          </a:p>
        </p:txBody>
      </p:sp>
      <p:sp>
        <p:nvSpPr>
          <p:cNvPr id="18" name="Rectangle 17"/>
          <p:cNvSpPr/>
          <p:nvPr/>
        </p:nvSpPr>
        <p:spPr>
          <a:xfrm>
            <a:off x="3483361" y="6051318"/>
            <a:ext cx="4953215" cy="369332"/>
          </a:xfrm>
          <a:prstGeom prst="rect">
            <a:avLst/>
          </a:prstGeom>
        </p:spPr>
        <p:txBody>
          <a:bodyPr wrap="none">
            <a:spAutoFit/>
          </a:bodyPr>
          <a:lstStyle/>
          <a:p>
            <a:r>
              <a:rPr lang="en-US" b="1" dirty="0"/>
              <a:t>Examples are fish ponds, fish pens, and fish cages.</a:t>
            </a:r>
            <a:endParaRPr lang="ms-MY" b="1" dirty="0"/>
          </a:p>
        </p:txBody>
      </p:sp>
    </p:spTree>
    <p:extLst>
      <p:ext uri="{BB962C8B-B14F-4D97-AF65-F5344CB8AC3E}">
        <p14:creationId xmlns:p14="http://schemas.microsoft.com/office/powerpoint/2010/main" val="1100330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circle(in)">
                                      <p:cBhvr>
                                        <p:cTn id="14" dur="20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circle(in)">
                                      <p:cBhvr>
                                        <p:cTn id="36" dur="2000"/>
                                        <p:tgtEl>
                                          <p:spTgt spid="33"/>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circle(in)">
                                      <p:cBhvr>
                                        <p:cTn id="3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6" grpId="0" animBg="1"/>
      <p:bldP spid="10" grpId="0" animBg="1"/>
      <p:bldP spid="31" grpId="0"/>
      <p:bldP spid="14" grpId="0"/>
      <p:bldP spid="33"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406306" y="2196645"/>
          <a:ext cx="11494542" cy="4277360"/>
        </p:xfrm>
        <a:graphic>
          <a:graphicData uri="http://schemas.openxmlformats.org/drawingml/2006/table">
            <a:tbl>
              <a:tblPr firstRow="1" bandRow="1">
                <a:tableStyleId>{5C22544A-7EE6-4342-B048-85BDC9FD1C3A}</a:tableStyleId>
              </a:tblPr>
              <a:tblGrid>
                <a:gridCol w="2223983">
                  <a:extLst>
                    <a:ext uri="{9D8B030D-6E8A-4147-A177-3AD203B41FA5}">
                      <a16:colId xmlns:a16="http://schemas.microsoft.com/office/drawing/2014/main" val="2850892821"/>
                    </a:ext>
                  </a:extLst>
                </a:gridCol>
                <a:gridCol w="9270559">
                  <a:extLst>
                    <a:ext uri="{9D8B030D-6E8A-4147-A177-3AD203B41FA5}">
                      <a16:colId xmlns:a16="http://schemas.microsoft.com/office/drawing/2014/main" val="1943233821"/>
                    </a:ext>
                  </a:extLst>
                </a:gridCol>
              </a:tblGrid>
              <a:tr h="370840">
                <a:tc>
                  <a:txBody>
                    <a:bodyPr/>
                    <a:lstStyle/>
                    <a:p>
                      <a:r>
                        <a:rPr lang="en-US" dirty="0" smtClean="0"/>
                        <a:t>Period</a:t>
                      </a:r>
                      <a:endParaRPr lang="ms-MY" dirty="0"/>
                    </a:p>
                  </a:txBody>
                  <a:tcPr/>
                </a:tc>
                <a:tc>
                  <a:txBody>
                    <a:bodyPr/>
                    <a:lstStyle/>
                    <a:p>
                      <a:r>
                        <a:rPr lang="en-US" dirty="0" smtClean="0"/>
                        <a:t>Aquaculture development</a:t>
                      </a:r>
                      <a:endParaRPr lang="ms-MY" dirty="0"/>
                    </a:p>
                  </a:txBody>
                  <a:tcPr/>
                </a:tc>
                <a:extLst>
                  <a:ext uri="{0D108BD9-81ED-4DB2-BD59-A6C34878D82A}">
                    <a16:rowId xmlns:a16="http://schemas.microsoft.com/office/drawing/2014/main" val="1021607224"/>
                  </a:ext>
                </a:extLst>
              </a:tr>
              <a:tr h="370840">
                <a:tc>
                  <a:txBody>
                    <a:bodyPr/>
                    <a:lstStyle/>
                    <a:p>
                      <a:r>
                        <a:rPr lang="en-US" dirty="0" smtClean="0"/>
                        <a:t>2000-1000 BC</a:t>
                      </a:r>
                      <a:endParaRPr lang="ms-MY" dirty="0"/>
                    </a:p>
                  </a:txBody>
                  <a:tcPr/>
                </a:tc>
                <a:tc>
                  <a:txBody>
                    <a:bodyPr/>
                    <a:lstStyle/>
                    <a:p>
                      <a:pPr marL="177800" indent="-177800">
                        <a:buFont typeface="Arial" panose="020B0604020202020204" pitchFamily="34" charset="0"/>
                        <a:buChar char="•"/>
                      </a:pPr>
                      <a:r>
                        <a:rPr lang="en-US" dirty="0" smtClean="0"/>
                        <a:t>Aquaculture started in China through stocking fish in the pond and paddy field during monsoon</a:t>
                      </a:r>
                      <a:r>
                        <a:rPr lang="en-US" baseline="0" dirty="0" smtClean="0"/>
                        <a:t> season helped to provide family foods;</a:t>
                      </a:r>
                    </a:p>
                    <a:p>
                      <a:pPr marL="177800" indent="-177800">
                        <a:buFont typeface="Arial" panose="020B0604020202020204" pitchFamily="34" charset="0"/>
                        <a:buChar char="•"/>
                      </a:pPr>
                      <a:endParaRPr lang="en-US" sz="1000" baseline="0" dirty="0" smtClean="0"/>
                    </a:p>
                    <a:p>
                      <a:pPr marL="177800" indent="-177800">
                        <a:buFont typeface="Arial" panose="020B0604020202020204" pitchFamily="34" charset="0"/>
                        <a:buChar char="•"/>
                      </a:pPr>
                      <a:r>
                        <a:rPr lang="en-US" baseline="0" dirty="0" smtClean="0"/>
                        <a:t>Polyculture was adopted by Chinese rice farmer with the recruitment of different fishes during monsoon</a:t>
                      </a:r>
                      <a:endParaRPr lang="ms-MY" dirty="0"/>
                    </a:p>
                  </a:txBody>
                  <a:tcPr/>
                </a:tc>
                <a:extLst>
                  <a:ext uri="{0D108BD9-81ED-4DB2-BD59-A6C34878D82A}">
                    <a16:rowId xmlns:a16="http://schemas.microsoft.com/office/drawing/2014/main" val="1517188252"/>
                  </a:ext>
                </a:extLst>
              </a:tr>
              <a:tr h="370840">
                <a:tc>
                  <a:txBody>
                    <a:bodyPr/>
                    <a:lstStyle/>
                    <a:p>
                      <a:r>
                        <a:rPr lang="en-US" dirty="0" smtClean="0"/>
                        <a:t>500 BC</a:t>
                      </a:r>
                      <a:endParaRPr lang="ms-MY" dirty="0"/>
                    </a:p>
                  </a:txBody>
                  <a:tcPr/>
                </a:tc>
                <a:tc>
                  <a:txBody>
                    <a:bodyPr/>
                    <a:lstStyle/>
                    <a:p>
                      <a:r>
                        <a:rPr lang="en-US" dirty="0" smtClean="0"/>
                        <a:t>Recognized as the classic of fish</a:t>
                      </a:r>
                      <a:r>
                        <a:rPr lang="en-US" baseline="0" dirty="0" smtClean="0"/>
                        <a:t> aquaculture with starting detailed study of fish culture describing the pond structure and function on carp aquaculture.</a:t>
                      </a:r>
                      <a:endParaRPr lang="ms-MY" dirty="0"/>
                    </a:p>
                  </a:txBody>
                  <a:tcPr/>
                </a:tc>
                <a:extLst>
                  <a:ext uri="{0D108BD9-81ED-4DB2-BD59-A6C34878D82A}">
                    <a16:rowId xmlns:a16="http://schemas.microsoft.com/office/drawing/2014/main" val="2373758581"/>
                  </a:ext>
                </a:extLst>
              </a:tr>
              <a:tr h="370840">
                <a:tc>
                  <a:txBody>
                    <a:bodyPr/>
                    <a:lstStyle/>
                    <a:p>
                      <a:r>
                        <a:rPr lang="en-US" dirty="0" smtClean="0"/>
                        <a:t>500 BC –</a:t>
                      </a:r>
                      <a:r>
                        <a:rPr lang="en-US" baseline="0" dirty="0" smtClean="0"/>
                        <a:t> 500 AD</a:t>
                      </a:r>
                      <a:endParaRPr lang="ms-MY" dirty="0"/>
                    </a:p>
                  </a:txBody>
                  <a:tcPr/>
                </a:tc>
                <a:tc>
                  <a:txBody>
                    <a:bodyPr/>
                    <a:lstStyle/>
                    <a:p>
                      <a:r>
                        <a:rPr lang="en-US" dirty="0" smtClean="0"/>
                        <a:t>Considered as </a:t>
                      </a:r>
                      <a:r>
                        <a:rPr lang="en-US" dirty="0" err="1" smtClean="0"/>
                        <a:t>gloden</a:t>
                      </a:r>
                      <a:r>
                        <a:rPr lang="en-US" dirty="0" smtClean="0"/>
                        <a:t> age of common carp aquaculture in China</a:t>
                      </a:r>
                      <a:endParaRPr lang="ms-MY" dirty="0"/>
                    </a:p>
                  </a:txBody>
                  <a:tcPr/>
                </a:tc>
                <a:extLst>
                  <a:ext uri="{0D108BD9-81ED-4DB2-BD59-A6C34878D82A}">
                    <a16:rowId xmlns:a16="http://schemas.microsoft.com/office/drawing/2014/main" val="3860517202"/>
                  </a:ext>
                </a:extLst>
              </a:tr>
              <a:tr h="370840">
                <a:tc>
                  <a:txBody>
                    <a:bodyPr/>
                    <a:lstStyle/>
                    <a:p>
                      <a:r>
                        <a:rPr lang="en-US" dirty="0" smtClean="0"/>
                        <a:t>618-906</a:t>
                      </a:r>
                      <a:endParaRPr lang="ms-MY" dirty="0"/>
                    </a:p>
                  </a:txBody>
                  <a:tcPr/>
                </a:tc>
                <a:tc>
                  <a:txBody>
                    <a:bodyPr/>
                    <a:lstStyle/>
                    <a:p>
                      <a:pPr marL="285750" indent="-285750">
                        <a:buFont typeface="Arial" panose="020B0604020202020204" pitchFamily="34" charset="0"/>
                        <a:buChar char="•"/>
                      </a:pPr>
                      <a:r>
                        <a:rPr lang="en-US" dirty="0" smtClean="0"/>
                        <a:t>China started other fish culture because of the</a:t>
                      </a:r>
                      <a:r>
                        <a:rPr lang="en-US" baseline="0" dirty="0" smtClean="0"/>
                        <a:t> rule of Tang Dynasty (</a:t>
                      </a:r>
                      <a:r>
                        <a:rPr lang="en-US" baseline="0" dirty="0" err="1" smtClean="0"/>
                        <a:t>i.e.Prohibited</a:t>
                      </a:r>
                      <a:r>
                        <a:rPr lang="en-US" baseline="0" dirty="0" smtClean="0"/>
                        <a:t> the cultivation of carp)</a:t>
                      </a:r>
                    </a:p>
                    <a:p>
                      <a:pPr marL="285750" indent="-285750">
                        <a:buFont typeface="Arial" panose="020B0604020202020204" pitchFamily="34" charset="0"/>
                        <a:buChar char="•"/>
                      </a:pPr>
                      <a:r>
                        <a:rPr lang="en-US" baseline="0" dirty="0" smtClean="0"/>
                        <a:t>China started the polyculture in same pond with stocking different habitat fish.</a:t>
                      </a:r>
                      <a:endParaRPr lang="ms-MY" dirty="0"/>
                    </a:p>
                  </a:txBody>
                  <a:tcPr/>
                </a:tc>
                <a:extLst>
                  <a:ext uri="{0D108BD9-81ED-4DB2-BD59-A6C34878D82A}">
                    <a16:rowId xmlns:a16="http://schemas.microsoft.com/office/drawing/2014/main" val="2851976043"/>
                  </a:ext>
                </a:extLst>
              </a:tr>
              <a:tr h="370840">
                <a:tc>
                  <a:txBody>
                    <a:bodyPr/>
                    <a:lstStyle/>
                    <a:p>
                      <a:r>
                        <a:rPr lang="en-US" dirty="0" smtClean="0"/>
                        <a:t>906-1120</a:t>
                      </a:r>
                      <a:endParaRPr lang="ms-MY" dirty="0"/>
                    </a:p>
                  </a:txBody>
                  <a:tcPr/>
                </a:tc>
                <a:tc>
                  <a:txBody>
                    <a:bodyPr/>
                    <a:lstStyle/>
                    <a:p>
                      <a:pPr marL="285750" indent="-285750">
                        <a:buFont typeface="Arial" panose="020B0604020202020204" pitchFamily="34" charset="0"/>
                        <a:buChar char="•"/>
                      </a:pPr>
                      <a:r>
                        <a:rPr lang="en-US" dirty="0" smtClean="0"/>
                        <a:t>Fry collection was</a:t>
                      </a:r>
                      <a:r>
                        <a:rPr lang="en-US" baseline="0" dirty="0" smtClean="0"/>
                        <a:t> started from the natural waterbody and stocked in reservoir and bamboo basket for fattening</a:t>
                      </a:r>
                      <a:endParaRPr lang="ms-MY" dirty="0"/>
                    </a:p>
                  </a:txBody>
                  <a:tcPr/>
                </a:tc>
                <a:extLst>
                  <a:ext uri="{0D108BD9-81ED-4DB2-BD59-A6C34878D82A}">
                    <a16:rowId xmlns:a16="http://schemas.microsoft.com/office/drawing/2014/main" val="2315488744"/>
                  </a:ext>
                </a:extLst>
              </a:tr>
            </a:tbl>
          </a:graphicData>
        </a:graphic>
      </p:graphicFrame>
      <p:sp>
        <p:nvSpPr>
          <p:cNvPr id="22" name="TextBox 21"/>
          <p:cNvSpPr txBox="1"/>
          <p:nvPr/>
        </p:nvSpPr>
        <p:spPr>
          <a:xfrm>
            <a:off x="406306" y="192528"/>
            <a:ext cx="5885312" cy="461665"/>
          </a:xfrm>
          <a:prstGeom prst="rect">
            <a:avLst/>
          </a:prstGeom>
          <a:noFill/>
        </p:spPr>
        <p:txBody>
          <a:bodyPr wrap="square" rtlCol="0">
            <a:spAutoFit/>
          </a:bodyPr>
          <a:lstStyle/>
          <a:p>
            <a:r>
              <a:rPr lang="en-US" sz="2400" b="1" dirty="0"/>
              <a:t>2</a:t>
            </a:r>
            <a:r>
              <a:rPr lang="en-US" sz="2400" b="1" dirty="0" smtClean="0"/>
              <a:t>. History of Aquaculture and Current Status  </a:t>
            </a:r>
            <a:endParaRPr lang="ms-MY" sz="2400" b="1" dirty="0"/>
          </a:p>
        </p:txBody>
      </p:sp>
      <p:sp>
        <p:nvSpPr>
          <p:cNvPr id="3" name="Rectangle 2"/>
          <p:cNvSpPr/>
          <p:nvPr/>
        </p:nvSpPr>
        <p:spPr>
          <a:xfrm>
            <a:off x="406306" y="886810"/>
            <a:ext cx="11494542" cy="1077218"/>
          </a:xfrm>
          <a:prstGeom prst="rect">
            <a:avLst/>
          </a:prstGeom>
        </p:spPr>
        <p:txBody>
          <a:bodyPr wrap="square">
            <a:spAutoFit/>
          </a:bodyPr>
          <a:lstStyle/>
          <a:p>
            <a:pPr algn="just"/>
            <a:r>
              <a:rPr lang="en-US" dirty="0"/>
              <a:t>The first fish pond</a:t>
            </a:r>
            <a:r>
              <a:rPr lang="en-US" dirty="0" smtClean="0"/>
              <a:t>:</a:t>
            </a:r>
          </a:p>
          <a:p>
            <a:pPr algn="just"/>
            <a:endParaRPr lang="en-US" sz="1000" dirty="0" smtClean="0"/>
          </a:p>
          <a:p>
            <a:pPr algn="just"/>
            <a:r>
              <a:rPr lang="en-US" dirty="0" smtClean="0"/>
              <a:t>4000 years </a:t>
            </a:r>
            <a:r>
              <a:rPr lang="en-US" dirty="0"/>
              <a:t>ago first identifiable fish </a:t>
            </a:r>
            <a:r>
              <a:rPr lang="en-US" dirty="0" smtClean="0"/>
              <a:t>ponds were </a:t>
            </a:r>
            <a:r>
              <a:rPr lang="en-US" dirty="0"/>
              <a:t>built by Sumerians in their </a:t>
            </a:r>
            <a:r>
              <a:rPr lang="en-US" dirty="0" smtClean="0"/>
              <a:t>temples followed </a:t>
            </a:r>
            <a:r>
              <a:rPr lang="en-US" dirty="0"/>
              <a:t>by Assyrians and other races</a:t>
            </a:r>
            <a:r>
              <a:rPr lang="en-US" dirty="0" smtClean="0"/>
              <a:t>. Ancient </a:t>
            </a:r>
            <a:r>
              <a:rPr lang="en-US" dirty="0"/>
              <a:t>Sumerians kept wild-caught fish </a:t>
            </a:r>
            <a:r>
              <a:rPr lang="en-US" dirty="0" smtClean="0"/>
              <a:t>in ponds</a:t>
            </a:r>
            <a:r>
              <a:rPr lang="en-US" dirty="0"/>
              <a:t>, before preparing them for meals</a:t>
            </a:r>
            <a:endParaRPr lang="ms-MY" dirty="0"/>
          </a:p>
        </p:txBody>
      </p:sp>
    </p:spTree>
    <p:extLst>
      <p:ext uri="{BB962C8B-B14F-4D97-AF65-F5344CB8AC3E}">
        <p14:creationId xmlns:p14="http://schemas.microsoft.com/office/powerpoint/2010/main" val="143980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406306" y="898041"/>
          <a:ext cx="11494542" cy="5826760"/>
        </p:xfrm>
        <a:graphic>
          <a:graphicData uri="http://schemas.openxmlformats.org/drawingml/2006/table">
            <a:tbl>
              <a:tblPr firstRow="1" bandRow="1">
                <a:tableStyleId>{5C22544A-7EE6-4342-B048-85BDC9FD1C3A}</a:tableStyleId>
              </a:tblPr>
              <a:tblGrid>
                <a:gridCol w="2223983">
                  <a:extLst>
                    <a:ext uri="{9D8B030D-6E8A-4147-A177-3AD203B41FA5}">
                      <a16:colId xmlns:a16="http://schemas.microsoft.com/office/drawing/2014/main" val="2850892821"/>
                    </a:ext>
                  </a:extLst>
                </a:gridCol>
                <a:gridCol w="9270559">
                  <a:extLst>
                    <a:ext uri="{9D8B030D-6E8A-4147-A177-3AD203B41FA5}">
                      <a16:colId xmlns:a16="http://schemas.microsoft.com/office/drawing/2014/main" val="1943233821"/>
                    </a:ext>
                  </a:extLst>
                </a:gridCol>
              </a:tblGrid>
              <a:tr h="370840">
                <a:tc>
                  <a:txBody>
                    <a:bodyPr/>
                    <a:lstStyle/>
                    <a:p>
                      <a:r>
                        <a:rPr lang="en-US" dirty="0" smtClean="0"/>
                        <a:t>Period</a:t>
                      </a:r>
                      <a:endParaRPr lang="ms-MY" dirty="0"/>
                    </a:p>
                  </a:txBody>
                  <a:tcPr/>
                </a:tc>
                <a:tc>
                  <a:txBody>
                    <a:bodyPr/>
                    <a:lstStyle/>
                    <a:p>
                      <a:r>
                        <a:rPr lang="en-US" dirty="0" smtClean="0"/>
                        <a:t>Aquaculture development</a:t>
                      </a:r>
                      <a:endParaRPr lang="ms-MY" dirty="0"/>
                    </a:p>
                  </a:txBody>
                  <a:tcPr/>
                </a:tc>
                <a:extLst>
                  <a:ext uri="{0D108BD9-81ED-4DB2-BD59-A6C34878D82A}">
                    <a16:rowId xmlns:a16="http://schemas.microsoft.com/office/drawing/2014/main" val="102160722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1360-1640</a:t>
                      </a:r>
                      <a:endParaRPr lang="ms-MY" dirty="0" smtClean="0"/>
                    </a:p>
                  </a:txBody>
                  <a:tcPr/>
                </a:tc>
                <a:tc>
                  <a:txBody>
                    <a:bodyPr/>
                    <a:lstStyle/>
                    <a:p>
                      <a:pPr marL="0" indent="0">
                        <a:buFont typeface="Arial" panose="020B0604020202020204" pitchFamily="34" charset="0"/>
                        <a:buNone/>
                      </a:pPr>
                      <a:r>
                        <a:rPr lang="en-US" dirty="0" smtClean="0"/>
                        <a:t>1. Concerned about the complete aquaculture process</a:t>
                      </a:r>
                      <a:r>
                        <a:rPr lang="en-US" baseline="0" dirty="0" smtClean="0"/>
                        <a:t> with practicing followings:</a:t>
                      </a:r>
                    </a:p>
                    <a:p>
                      <a:pPr marL="0" indent="0">
                        <a:buFont typeface="Arial" panose="020B0604020202020204" pitchFamily="34" charset="0"/>
                        <a:buNone/>
                      </a:pPr>
                      <a:endParaRPr lang="en-US" sz="1000" baseline="0" dirty="0" smtClean="0"/>
                    </a:p>
                    <a:p>
                      <a:pPr marL="1609725" indent="-176213">
                        <a:buFont typeface="Arial" panose="020B0604020202020204" pitchFamily="34" charset="0"/>
                        <a:buChar char="•"/>
                      </a:pPr>
                      <a:r>
                        <a:rPr lang="en-US" baseline="0" dirty="0" smtClean="0"/>
                        <a:t>Methods of raising fish fry to adult</a:t>
                      </a:r>
                    </a:p>
                    <a:p>
                      <a:pPr marL="1609725" indent="-176213">
                        <a:buFont typeface="Arial" panose="020B0604020202020204" pitchFamily="34" charset="0"/>
                        <a:buChar char="•"/>
                      </a:pPr>
                      <a:r>
                        <a:rPr lang="en-US" baseline="0" dirty="0" smtClean="0"/>
                        <a:t>Develop structure of ideal pond</a:t>
                      </a:r>
                    </a:p>
                    <a:p>
                      <a:pPr marL="1609725" indent="-176213">
                        <a:buFont typeface="Arial" panose="020B0604020202020204" pitchFamily="34" charset="0"/>
                        <a:buChar char="•"/>
                      </a:pPr>
                      <a:r>
                        <a:rPr lang="en-US" baseline="0" dirty="0" smtClean="0"/>
                        <a:t>Fish feeding</a:t>
                      </a:r>
                    </a:p>
                    <a:p>
                      <a:pPr marL="1609725" indent="-176213">
                        <a:buFont typeface="Arial" panose="020B0604020202020204" pitchFamily="34" charset="0"/>
                        <a:buChar char="•"/>
                      </a:pPr>
                      <a:r>
                        <a:rPr lang="en-US" baseline="0" dirty="0" smtClean="0"/>
                        <a:t>Disease control</a:t>
                      </a:r>
                    </a:p>
                    <a:p>
                      <a:pPr marL="0" indent="0">
                        <a:buFont typeface="Arial" panose="020B0604020202020204" pitchFamily="34" charset="0"/>
                        <a:buNone/>
                      </a:pPr>
                      <a:r>
                        <a:rPr lang="en-US" baseline="0" dirty="0" smtClean="0"/>
                        <a:t>2. Brackish water aquaculture was started in Indonesia</a:t>
                      </a:r>
                    </a:p>
                    <a:p>
                      <a:pPr marL="0" indent="0">
                        <a:buFont typeface="Arial" panose="020B0604020202020204" pitchFamily="34" charset="0"/>
                        <a:buNone/>
                      </a:pPr>
                      <a:r>
                        <a:rPr lang="en-US" dirty="0" smtClean="0"/>
                        <a:t>3. China published “Complete Book of Agriculture” where included the pond</a:t>
                      </a:r>
                      <a:r>
                        <a:rPr lang="en-US" baseline="0" dirty="0" smtClean="0"/>
                        <a:t> cultivation</a:t>
                      </a:r>
                      <a:endParaRPr lang="ms-MY" dirty="0" smtClean="0"/>
                    </a:p>
                  </a:txBody>
                  <a:tcPr/>
                </a:tc>
                <a:extLst>
                  <a:ext uri="{0D108BD9-81ED-4DB2-BD59-A6C34878D82A}">
                    <a16:rowId xmlns:a16="http://schemas.microsoft.com/office/drawing/2014/main" val="2373758581"/>
                  </a:ext>
                </a:extLst>
              </a:tr>
              <a:tr h="370840">
                <a:tc>
                  <a:txBody>
                    <a:bodyPr/>
                    <a:lstStyle/>
                    <a:p>
                      <a:r>
                        <a:rPr lang="en-US" dirty="0" smtClean="0"/>
                        <a:t>1640-1900</a:t>
                      </a:r>
                      <a:endParaRPr lang="ms-MY" dirty="0"/>
                    </a:p>
                  </a:txBody>
                  <a:tcPr/>
                </a:tc>
                <a:tc>
                  <a:txBody>
                    <a:bodyPr/>
                    <a:lstStyle/>
                    <a:p>
                      <a:pPr marL="342900" indent="-342900">
                        <a:buAutoNum type="arabicPeriod"/>
                      </a:pPr>
                      <a:r>
                        <a:rPr lang="en-US" dirty="0" smtClean="0"/>
                        <a:t>Information system introduced in the aquaculture sector</a:t>
                      </a:r>
                    </a:p>
                    <a:p>
                      <a:pPr marL="342900" indent="-342900">
                        <a:buAutoNum type="arabicPeriod"/>
                      </a:pPr>
                      <a:r>
                        <a:rPr lang="en-US" dirty="0" smtClean="0"/>
                        <a:t>Further fish culture methods</a:t>
                      </a:r>
                      <a:r>
                        <a:rPr lang="en-US" baseline="0" dirty="0" smtClean="0"/>
                        <a:t> to be developed with fry production, seasonal occurrence of fish fry, transportation technique of fish fry</a:t>
                      </a:r>
                    </a:p>
                    <a:p>
                      <a:pPr marL="342900" indent="-342900">
                        <a:buAutoNum type="arabicPeriod"/>
                      </a:pPr>
                      <a:r>
                        <a:rPr lang="en-US" baseline="0" dirty="0" smtClean="0"/>
                        <a:t>American Universities began to develop aquaculture courses</a:t>
                      </a:r>
                      <a:endParaRPr lang="ms-MY" dirty="0"/>
                    </a:p>
                  </a:txBody>
                  <a:tcPr/>
                </a:tc>
                <a:extLst>
                  <a:ext uri="{0D108BD9-81ED-4DB2-BD59-A6C34878D82A}">
                    <a16:rowId xmlns:a16="http://schemas.microsoft.com/office/drawing/2014/main" val="3860517202"/>
                  </a:ext>
                </a:extLst>
              </a:tr>
              <a:tr h="370840">
                <a:tc>
                  <a:txBody>
                    <a:bodyPr/>
                    <a:lstStyle/>
                    <a:p>
                      <a:r>
                        <a:rPr lang="en-US" dirty="0" smtClean="0"/>
                        <a:t>1900-1950</a:t>
                      </a:r>
                      <a:endParaRPr lang="ms-MY" dirty="0"/>
                    </a:p>
                  </a:txBody>
                  <a:tcPr/>
                </a:tc>
                <a:tc>
                  <a:txBody>
                    <a:bodyPr/>
                    <a:lstStyle/>
                    <a:p>
                      <a:pPr marL="342900" indent="-342900">
                        <a:buFont typeface="+mj-lt"/>
                        <a:buAutoNum type="arabicPeriod"/>
                      </a:pPr>
                      <a:r>
                        <a:rPr lang="en-US" dirty="0" smtClean="0"/>
                        <a:t>First fish hatchery was</a:t>
                      </a:r>
                      <a:r>
                        <a:rPr lang="en-US" baseline="0" dirty="0" smtClean="0"/>
                        <a:t> established in America</a:t>
                      </a:r>
                    </a:p>
                    <a:p>
                      <a:pPr marL="342900" indent="-342900">
                        <a:buFont typeface="+mj-lt"/>
                        <a:buAutoNum type="arabicPeriod"/>
                      </a:pPr>
                      <a:r>
                        <a:rPr lang="en-US" baseline="0" dirty="0" smtClean="0"/>
                        <a:t>Started to making Fish Feed and dry pellet fish diet was introduced by America on 1940-50</a:t>
                      </a:r>
                    </a:p>
                    <a:p>
                      <a:pPr marL="342900" indent="-342900">
                        <a:buFont typeface="+mj-lt"/>
                        <a:buAutoNum type="arabicPeriod"/>
                      </a:pPr>
                      <a:r>
                        <a:rPr lang="en-US" baseline="0" dirty="0" smtClean="0"/>
                        <a:t>Aquaculture works are boosted up throughout the world</a:t>
                      </a:r>
                    </a:p>
                  </a:txBody>
                  <a:tcPr/>
                </a:tc>
                <a:extLst>
                  <a:ext uri="{0D108BD9-81ED-4DB2-BD59-A6C34878D82A}">
                    <a16:rowId xmlns:a16="http://schemas.microsoft.com/office/drawing/2014/main" val="2851976043"/>
                  </a:ext>
                </a:extLst>
              </a:tr>
              <a:tr h="370840">
                <a:tc>
                  <a:txBody>
                    <a:bodyPr/>
                    <a:lstStyle/>
                    <a:p>
                      <a:r>
                        <a:rPr lang="en-US" dirty="0" smtClean="0"/>
                        <a:t>1950-Now</a:t>
                      </a:r>
                      <a:endParaRPr lang="ms-MY" dirty="0"/>
                    </a:p>
                  </a:txBody>
                  <a:tcPr/>
                </a:tc>
                <a:tc>
                  <a:txBody>
                    <a:bodyPr/>
                    <a:lstStyle/>
                    <a:p>
                      <a:pPr marL="0" indent="0">
                        <a:buFont typeface="Arial" panose="020B0604020202020204" pitchFamily="34" charset="0"/>
                        <a:buNone/>
                      </a:pPr>
                      <a:r>
                        <a:rPr lang="en-US" dirty="0" smtClean="0"/>
                        <a:t>Modern aquaculture started with introducing different culture methods </a:t>
                      </a:r>
                    </a:p>
                    <a:p>
                      <a:pPr marL="0" indent="0">
                        <a:buFont typeface="Arial" panose="020B0604020202020204" pitchFamily="34" charset="0"/>
                        <a:buNone/>
                      </a:pPr>
                      <a:r>
                        <a:rPr lang="en-US" dirty="0" smtClean="0"/>
                        <a:t>Use of antibiotics were prohibited by FAO</a:t>
                      </a:r>
                    </a:p>
                    <a:p>
                      <a:pPr marL="0" indent="0">
                        <a:buFont typeface="Arial" panose="020B0604020202020204" pitchFamily="34" charset="0"/>
                        <a:buNone/>
                      </a:pPr>
                      <a:r>
                        <a:rPr lang="en-US" dirty="0" smtClean="0"/>
                        <a:t>The fish nutrition was more focused for controlling disease by enhancement of fish</a:t>
                      </a:r>
                      <a:r>
                        <a:rPr lang="en-US" baseline="0" dirty="0" smtClean="0"/>
                        <a:t> immunology using antibiotic-free supplements.</a:t>
                      </a:r>
                      <a:endParaRPr lang="ms-MY" dirty="0"/>
                    </a:p>
                  </a:txBody>
                  <a:tcPr/>
                </a:tc>
                <a:extLst>
                  <a:ext uri="{0D108BD9-81ED-4DB2-BD59-A6C34878D82A}">
                    <a16:rowId xmlns:a16="http://schemas.microsoft.com/office/drawing/2014/main" val="2315488744"/>
                  </a:ext>
                </a:extLst>
              </a:tr>
            </a:tbl>
          </a:graphicData>
        </a:graphic>
      </p:graphicFrame>
      <p:sp>
        <p:nvSpPr>
          <p:cNvPr id="22" name="TextBox 21"/>
          <p:cNvSpPr txBox="1"/>
          <p:nvPr/>
        </p:nvSpPr>
        <p:spPr>
          <a:xfrm>
            <a:off x="406306" y="40044"/>
            <a:ext cx="5885312" cy="461665"/>
          </a:xfrm>
          <a:prstGeom prst="rect">
            <a:avLst/>
          </a:prstGeom>
          <a:noFill/>
        </p:spPr>
        <p:txBody>
          <a:bodyPr wrap="square" rtlCol="0">
            <a:spAutoFit/>
          </a:bodyPr>
          <a:lstStyle/>
          <a:p>
            <a:r>
              <a:rPr lang="en-US" sz="2400" b="1" dirty="0"/>
              <a:t>2</a:t>
            </a:r>
            <a:r>
              <a:rPr lang="en-US" sz="2400" b="1" dirty="0" smtClean="0"/>
              <a:t>. History of Aquaculture and Current Status  </a:t>
            </a:r>
            <a:endParaRPr lang="ms-MY" sz="2400" b="1" dirty="0"/>
          </a:p>
        </p:txBody>
      </p:sp>
      <p:sp>
        <p:nvSpPr>
          <p:cNvPr id="3" name="Rectangle 2"/>
          <p:cNvSpPr/>
          <p:nvPr/>
        </p:nvSpPr>
        <p:spPr>
          <a:xfrm>
            <a:off x="406306" y="501709"/>
            <a:ext cx="1272369" cy="369332"/>
          </a:xfrm>
          <a:prstGeom prst="rect">
            <a:avLst/>
          </a:prstGeom>
        </p:spPr>
        <p:txBody>
          <a:bodyPr wrap="square">
            <a:spAutoFit/>
          </a:bodyPr>
          <a:lstStyle/>
          <a:p>
            <a:pPr algn="just"/>
            <a:r>
              <a:rPr lang="en-US" dirty="0" smtClean="0"/>
              <a:t>Cont’d…..</a:t>
            </a:r>
            <a:endParaRPr lang="ms-MY" dirty="0"/>
          </a:p>
        </p:txBody>
      </p:sp>
    </p:spTree>
    <p:extLst>
      <p:ext uri="{BB962C8B-B14F-4D97-AF65-F5344CB8AC3E}">
        <p14:creationId xmlns:p14="http://schemas.microsoft.com/office/powerpoint/2010/main" val="427509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noGrp="1"/>
          </p:cNvSpPr>
          <p:nvPr>
            <p:ph idx="1"/>
          </p:nvPr>
        </p:nvSpPr>
        <p:spPr>
          <a:xfrm>
            <a:off x="464024" y="1200798"/>
            <a:ext cx="11382233" cy="4871077"/>
          </a:xfrm>
          <a:prstGeom prst="rect">
            <a:avLst/>
          </a:prstGeom>
          <a:noFill/>
        </p:spPr>
        <p:txBody>
          <a:bodyPr wrap="square" rtlCol="0">
            <a:spAutoFit/>
          </a:bodyPr>
          <a:lstStyle/>
          <a:p>
            <a:r>
              <a:rPr lang="en-US" dirty="0" smtClean="0"/>
              <a:t>Began </a:t>
            </a:r>
            <a:r>
              <a:rPr lang="en-US" dirty="0"/>
              <a:t>in the 1920’s with extensive polyculture in ex-mining pools of introduced Chinese carps, mainly the bighead carp, silver carp and grass carp</a:t>
            </a:r>
          </a:p>
          <a:p>
            <a:r>
              <a:rPr lang="en-US" dirty="0"/>
              <a:t>In the mid 1930’s, marine shrimp trapping ponds were first developed in Johore</a:t>
            </a:r>
          </a:p>
          <a:p>
            <a:r>
              <a:rPr lang="en-US" dirty="0"/>
              <a:t>In the early 1940’s, the culture of blood cockles (</a:t>
            </a:r>
            <a:r>
              <a:rPr lang="en-US" i="1" dirty="0" err="1"/>
              <a:t>Anadara</a:t>
            </a:r>
            <a:r>
              <a:rPr lang="en-US" i="1" dirty="0"/>
              <a:t> </a:t>
            </a:r>
            <a:r>
              <a:rPr lang="en-US" i="1" dirty="0" err="1"/>
              <a:t>granosa</a:t>
            </a:r>
            <a:r>
              <a:rPr lang="en-US" dirty="0"/>
              <a:t>) began. </a:t>
            </a:r>
          </a:p>
          <a:p>
            <a:r>
              <a:rPr lang="en-US" dirty="0"/>
              <a:t>This was followed in the mid 1950’s by the extensive culture of freshwater fish in earthen ponds</a:t>
            </a:r>
            <a:r>
              <a:rPr lang="en-US" dirty="0" smtClean="0"/>
              <a:t>.</a:t>
            </a:r>
          </a:p>
          <a:p>
            <a:r>
              <a:rPr lang="en-US" dirty="0"/>
              <a:t>Most of the carps which are cultured, such as the Chinese carps, Javanese carps and the Indian carps, were introduced by the British in the early 1950’s. </a:t>
            </a:r>
          </a:p>
        </p:txBody>
      </p:sp>
      <p:sp>
        <p:nvSpPr>
          <p:cNvPr id="2" name="Rectangle 1"/>
          <p:cNvSpPr/>
          <p:nvPr/>
        </p:nvSpPr>
        <p:spPr>
          <a:xfrm>
            <a:off x="464024" y="473839"/>
            <a:ext cx="5409302" cy="523220"/>
          </a:xfrm>
          <a:prstGeom prst="rect">
            <a:avLst/>
          </a:prstGeom>
        </p:spPr>
        <p:txBody>
          <a:bodyPr wrap="none">
            <a:spAutoFit/>
          </a:bodyPr>
          <a:lstStyle/>
          <a:p>
            <a:pPr algn="ctr"/>
            <a:r>
              <a:rPr lang="en-US" sz="2800" b="1" dirty="0"/>
              <a:t>History of Aquaculture in Malaysia </a:t>
            </a:r>
          </a:p>
        </p:txBody>
      </p:sp>
    </p:spTree>
    <p:extLst>
      <p:ext uri="{BB962C8B-B14F-4D97-AF65-F5344CB8AC3E}">
        <p14:creationId xmlns:p14="http://schemas.microsoft.com/office/powerpoint/2010/main" val="30618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36979" y="1163074"/>
            <a:ext cx="10972800" cy="5005714"/>
          </a:xfrm>
        </p:spPr>
        <p:txBody>
          <a:bodyPr>
            <a:normAutofit/>
          </a:bodyPr>
          <a:lstStyle/>
          <a:p>
            <a:pPr algn="just"/>
            <a:r>
              <a:rPr lang="en-US" sz="2500" dirty="0" smtClean="0"/>
              <a:t>However</a:t>
            </a:r>
            <a:r>
              <a:rPr lang="en-US" sz="2500" dirty="0"/>
              <a:t>, Indian carps did not last long as they compete with the Chinese carps and their appearance is inferior to that of the Chinese carps</a:t>
            </a:r>
            <a:r>
              <a:rPr lang="en-US" sz="2500" dirty="0" smtClean="0"/>
              <a:t>.</a:t>
            </a:r>
          </a:p>
          <a:p>
            <a:pPr algn="just"/>
            <a:r>
              <a:rPr lang="en-US" sz="2500" dirty="0"/>
              <a:t>In the early 1970’s, great changes in aquaculture began to take place, when the semi-intensive culture of shrimp was developed in Johore. </a:t>
            </a:r>
          </a:p>
          <a:p>
            <a:pPr algn="just"/>
            <a:r>
              <a:rPr lang="en-US" sz="2500" dirty="0"/>
              <a:t>Shrimp culture was characterized by very low stocking density combined with pond fertilization. </a:t>
            </a:r>
            <a:endParaRPr lang="en-US" sz="2500" dirty="0" smtClean="0"/>
          </a:p>
          <a:p>
            <a:pPr algn="just"/>
            <a:r>
              <a:rPr lang="en-US" sz="2400" dirty="0"/>
              <a:t>During the same period, floating net cage culture of marine fish, mainly the green grouper (</a:t>
            </a:r>
            <a:r>
              <a:rPr lang="en-US" sz="2400" i="1" dirty="0" err="1"/>
              <a:t>Epinephelus</a:t>
            </a:r>
            <a:r>
              <a:rPr lang="en-US" sz="2400" i="1" dirty="0"/>
              <a:t> </a:t>
            </a:r>
            <a:r>
              <a:rPr lang="en-US" sz="2400" i="1" dirty="0" err="1"/>
              <a:t>coioides</a:t>
            </a:r>
            <a:r>
              <a:rPr lang="en-US" sz="2400" dirty="0"/>
              <a:t>), began to take place, followed by the raft culture of green </a:t>
            </a:r>
            <a:r>
              <a:rPr lang="en-US" sz="2400" dirty="0" smtClean="0"/>
              <a:t>mussels</a:t>
            </a:r>
          </a:p>
          <a:p>
            <a:pPr algn="just"/>
            <a:r>
              <a:rPr lang="en-US" sz="2400" dirty="0"/>
              <a:t>By the early 1990’s, aquaculture activities were further enhanced with the introduction of intensive commercial aquaculture with very high stocking density and complete dependence on supplementary feeding.</a:t>
            </a:r>
          </a:p>
          <a:p>
            <a:pPr algn="just"/>
            <a:endParaRPr lang="en-US" sz="2500" dirty="0"/>
          </a:p>
          <a:p>
            <a:pPr algn="just"/>
            <a:endParaRPr lang="en-US" sz="2500" dirty="0" smtClean="0"/>
          </a:p>
          <a:p>
            <a:pPr algn="just"/>
            <a:endParaRPr lang="en-US" sz="2500" dirty="0"/>
          </a:p>
        </p:txBody>
      </p:sp>
      <p:sp>
        <p:nvSpPr>
          <p:cNvPr id="3" name="TextBox 2"/>
          <p:cNvSpPr txBox="1"/>
          <p:nvPr/>
        </p:nvSpPr>
        <p:spPr>
          <a:xfrm>
            <a:off x="736979" y="408728"/>
            <a:ext cx="5526246" cy="523220"/>
          </a:xfrm>
          <a:prstGeom prst="rect">
            <a:avLst/>
          </a:prstGeom>
          <a:noFill/>
        </p:spPr>
        <p:txBody>
          <a:bodyPr wrap="square" rtlCol="0">
            <a:spAutoFit/>
          </a:bodyPr>
          <a:lstStyle/>
          <a:p>
            <a:r>
              <a:rPr lang="en-US" sz="2800" b="1" dirty="0"/>
              <a:t>History of Aquaculture in </a:t>
            </a:r>
            <a:r>
              <a:rPr lang="en-US" sz="2800" b="1" dirty="0" smtClean="0"/>
              <a:t>Malaysia</a:t>
            </a:r>
            <a:endParaRPr lang="en-US" sz="2800" b="1" dirty="0"/>
          </a:p>
        </p:txBody>
      </p:sp>
    </p:spTree>
    <p:extLst>
      <p:ext uri="{BB962C8B-B14F-4D97-AF65-F5344CB8AC3E}">
        <p14:creationId xmlns:p14="http://schemas.microsoft.com/office/powerpoint/2010/main" val="16334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59372" y="1284431"/>
            <a:ext cx="10515600" cy="2495999"/>
          </a:xfrm>
        </p:spPr>
        <p:txBody>
          <a:bodyPr/>
          <a:lstStyle/>
          <a:p>
            <a:r>
              <a:rPr lang="en-US" dirty="0"/>
              <a:t>Commercial aquaculture was made possible through the establishment of government and privately owned fish and shrimp hatcheries, which started in the 1980’s. </a:t>
            </a:r>
            <a:endParaRPr lang="en-US" dirty="0" smtClean="0"/>
          </a:p>
          <a:p>
            <a:r>
              <a:rPr lang="en-US" dirty="0" smtClean="0"/>
              <a:t>The </a:t>
            </a:r>
            <a:r>
              <a:rPr lang="en-US" dirty="0"/>
              <a:t>setting up of private feed mills in the 1980’s also contributed to the commercialization of aquaculture</a:t>
            </a:r>
            <a:r>
              <a:rPr lang="en-US" dirty="0" smtClean="0"/>
              <a:t>.</a:t>
            </a:r>
            <a:endParaRPr lang="en-US" dirty="0"/>
          </a:p>
        </p:txBody>
      </p:sp>
      <p:sp>
        <p:nvSpPr>
          <p:cNvPr id="5" name="TextBox 4"/>
          <p:cNvSpPr txBox="1"/>
          <p:nvPr/>
        </p:nvSpPr>
        <p:spPr>
          <a:xfrm>
            <a:off x="759372" y="517910"/>
            <a:ext cx="5471655" cy="523220"/>
          </a:xfrm>
          <a:prstGeom prst="rect">
            <a:avLst/>
          </a:prstGeom>
          <a:noFill/>
        </p:spPr>
        <p:txBody>
          <a:bodyPr wrap="square" rtlCol="0">
            <a:spAutoFit/>
          </a:bodyPr>
          <a:lstStyle/>
          <a:p>
            <a:r>
              <a:rPr lang="en-US" sz="2800" b="1" dirty="0"/>
              <a:t>History of Aquaculture in </a:t>
            </a:r>
            <a:r>
              <a:rPr lang="en-US" sz="2800" b="1" dirty="0" smtClean="0"/>
              <a:t>Malaysia</a:t>
            </a:r>
            <a:endParaRPr lang="en-US" sz="2800" b="1" dirty="0"/>
          </a:p>
        </p:txBody>
      </p:sp>
    </p:spTree>
    <p:extLst>
      <p:ext uri="{BB962C8B-B14F-4D97-AF65-F5344CB8AC3E}">
        <p14:creationId xmlns:p14="http://schemas.microsoft.com/office/powerpoint/2010/main" val="239265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1581</Words>
  <Application>Microsoft Office PowerPoint</Application>
  <PresentationFormat>Widescreen</PresentationFormat>
  <Paragraphs>173</Paragraphs>
  <Slides>31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Calibri Light</vt:lpstr>
      <vt:lpstr>Times New Roman</vt:lpstr>
      <vt:lpstr>Wingdings</vt:lpstr>
      <vt:lpstr>Office Theme</vt:lpstr>
      <vt:lpstr>Learning Unit 1 Introduction to Aquaculture</vt:lpstr>
      <vt:lpstr>Under this learning unit, you will learn the: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Aquaculture - Malaysia</vt:lpstr>
      <vt:lpstr>PowerPoint Presentation</vt:lpstr>
      <vt:lpstr>PowerPoint Presentation</vt:lpstr>
      <vt:lpstr>PowerPoint Presentation</vt:lpstr>
      <vt:lpstr>PowerPoint Presentation</vt:lpstr>
      <vt:lpstr>PowerPoint Presentation</vt:lpstr>
      <vt:lpstr>PowerPoint Presentation</vt:lpstr>
      <vt:lpstr>Aquaculture production systems</vt:lpstr>
      <vt:lpstr>PowerPoint Presentation</vt:lpstr>
      <vt:lpstr>Aquaculture production systems</vt:lpstr>
      <vt:lpstr>Aquaculture production systems</vt:lpstr>
      <vt:lpstr>Aquaculture production systems</vt:lpstr>
      <vt:lpstr>PowerPoint Presentation</vt:lpstr>
      <vt:lpstr>Aquaculture production systems</vt:lpstr>
      <vt:lpstr>Aquaculture production systems</vt:lpstr>
      <vt:lpstr>PowerPoint Presentation</vt:lpstr>
      <vt:lpstr>PowerPoint Presentation</vt:lpstr>
      <vt:lpstr>Common practices in Aquaculture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CHUAH KEE MAN</dc:creator>
  <cp:lastModifiedBy>user</cp:lastModifiedBy>
  <cp:revision>5</cp:revision>
  <dcterms:created xsi:type="dcterms:W3CDTF">2016-07-26T11:23:57Z</dcterms:created>
  <dcterms:modified xsi:type="dcterms:W3CDTF">2018-11-07T19:07:07Z</dcterms:modified>
</cp:coreProperties>
</file>