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15.xml" ContentType="application/vnd.openxmlformats-officedocument.presentationml.notesSlide+xml"/>
  <Override PartName="/ppt/theme/themeOverride16.xml" ContentType="application/vnd.openxmlformats-officedocument.themeOverr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0BFA8-DFB2-41AD-ADE3-22FF7B6EED68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FBDC02-24D5-429E-A493-E8A3A1D1A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23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MY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B3260-84EE-4766-8286-FF6471C3F2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2781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MY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B3260-84EE-4766-8286-FF6471C3F2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1731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MY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B3260-84EE-4766-8286-FF6471C3F2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72663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MY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B3260-84EE-4766-8286-FF6471C3F2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93688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MY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B3260-84EE-4766-8286-FF6471C3F2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70152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MY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B3260-84EE-4766-8286-FF6471C3F2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46827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MY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B3260-84EE-4766-8286-FF6471C3F2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60382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MY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B3260-84EE-4766-8286-FF6471C3F2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8879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MY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B3260-84EE-4766-8286-FF6471C3F2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219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MY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B3260-84EE-4766-8286-FF6471C3F2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330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MY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B3260-84EE-4766-8286-FF6471C3F2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9378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MY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B3260-84EE-4766-8286-FF6471C3F2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44166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MY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B3260-84EE-4766-8286-FF6471C3F2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43911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MY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B3260-84EE-4766-8286-FF6471C3F2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19679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MY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B3260-84EE-4766-8286-FF6471C3F2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87833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MY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B3260-84EE-4766-8286-FF6471C3F2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5674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50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98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21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CFFF8-2522-4C3A-8D54-22AEC5E23B4D}" type="datetimeFigureOut">
              <a:rPr lang="en-US" smtClean="0"/>
              <a:pPr>
                <a:defRPr/>
              </a:pPr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96C78-FBE7-4F69-B459-79C5C59C225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70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19EBD-9E3E-4D51-98B6-6ACBA1A04C82}" type="datetimeFigureOut">
              <a:rPr lang="en-US" smtClean="0"/>
              <a:pPr>
                <a:defRPr/>
              </a:pPr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0D5C2-DE31-45B7-9131-8F188FA0E8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34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92A5A-D3C1-4451-B8DD-825F30ED765C}" type="datetimeFigureOut">
              <a:rPr lang="en-US" smtClean="0"/>
              <a:pPr>
                <a:defRPr/>
              </a:pPr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7DC31-8772-4F5C-81E5-4057DCFD47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2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97471-C3DC-4A81-90F0-8139E6CB6C5F}" type="datetimeFigureOut">
              <a:rPr lang="en-US" smtClean="0"/>
              <a:pPr>
                <a:defRPr/>
              </a:pPr>
              <a:t>5/11/2019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8C386-BFAD-4D67-8730-B1209E742C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59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9DDBD-ED25-49B6-9560-2CBAFBB8610F}" type="datetimeFigureOut">
              <a:rPr lang="en-US" smtClean="0"/>
              <a:pPr>
                <a:defRPr/>
              </a:pPr>
              <a:t>5/11/2019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1BB02-FBC7-4298-A751-27B496B75C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681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32CDF-82C0-4B5A-9556-064937588D4A}" type="datetimeFigureOut">
              <a:rPr lang="en-US" smtClean="0"/>
              <a:pPr>
                <a:defRPr/>
              </a:pPr>
              <a:t>5/11/2019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BF4FA-CB87-45C2-BA61-25CF6829F8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7846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C1C77-AA69-4894-8AAC-639334BCB269}" type="datetimeFigureOut">
              <a:rPr lang="en-US" smtClean="0"/>
              <a:pPr>
                <a:defRPr/>
              </a:pPr>
              <a:t>5/11/2019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0F42F-5FB1-4A20-9F7A-FA47789167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357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694F3-8E41-4B7E-AD05-2E32386197D7}" type="datetimeFigureOut">
              <a:rPr lang="en-US" smtClean="0"/>
              <a:pPr>
                <a:defRPr/>
              </a:pPr>
              <a:t>5/11/2019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B1380-BB0E-4810-B978-22152DBACB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96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026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AAC9A-5811-4E73-A95C-0958B69E73E0}" type="datetimeFigureOut">
              <a:rPr lang="en-US" smtClean="0"/>
              <a:pPr>
                <a:defRPr/>
              </a:pPr>
              <a:t>5/11/2019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0DE2B-9C5B-4455-82CE-3C31F7389B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410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0F7F-8869-45BC-BF40-830EF88C697A}" type="datetimeFigureOut">
              <a:rPr lang="en-US" smtClean="0"/>
              <a:pPr>
                <a:defRPr/>
              </a:pPr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F62BB-768D-481D-A55B-C8A6CAC452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7125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B9760-3A47-4BFE-9CDA-CB807D3C7BE7}" type="datetimeFigureOut">
              <a:rPr lang="en-US" smtClean="0"/>
              <a:pPr>
                <a:defRPr/>
              </a:pPr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36294-9873-4C7E-9849-7BDE015FB7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4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9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1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5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16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9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6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3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143FC-75E5-4F2C-BFD2-9BC06ED68673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685800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defRPr>
            </a:lvl1pPr>
          </a:lstStyle>
          <a:p>
            <a:pPr>
              <a:defRPr/>
            </a:pPr>
            <a:fld id="{2C269B80-75A6-4ADE-8122-763766E67E9E}" type="datetimeFigureOut">
              <a:rPr lang="en-US" smtClean="0"/>
              <a:pPr>
                <a:defRPr/>
              </a:pPr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68580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685800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defRPr>
            </a:lvl1pPr>
          </a:lstStyle>
          <a:p>
            <a:pPr>
              <a:defRPr/>
            </a:pPr>
            <a:fld id="{0861A08D-2480-4B55-A403-5F9045B353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4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8.xml"/><Relationship Id="rId5" Type="http://schemas.openxmlformats.org/officeDocument/2006/relationships/image" Target="../media/image2.emf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9.xml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3.xml"/><Relationship Id="rId4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4.xml"/><Relationship Id="rId5" Type="http://schemas.openxmlformats.org/officeDocument/2006/relationships/image" Target="../media/image4.emf"/><Relationship Id="rId4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5.xml"/><Relationship Id="rId5" Type="http://schemas.openxmlformats.org/officeDocument/2006/relationships/image" Target="../media/image5.emf"/><Relationship Id="rId4" Type="http://schemas.openxmlformats.org/officeDocument/2006/relationships/image" Target="../media/image1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6.xml"/><Relationship Id="rId5" Type="http://schemas.openxmlformats.org/officeDocument/2006/relationships/image" Target="../media/image6.emf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Learning Unit 5 </a:t>
            </a:r>
            <a:r>
              <a:rPr lang="en-US" b="1" dirty="0"/>
              <a:t>: </a:t>
            </a:r>
            <a:r>
              <a:rPr lang="en-US" b="1" dirty="0" smtClean="0"/>
              <a:t>Profit </a:t>
            </a:r>
            <a:r>
              <a:rPr lang="en-US" b="1" dirty="0"/>
              <a:t>or Loss Statement </a:t>
            </a:r>
            <a:r>
              <a:rPr lang="en-US" b="1" dirty="0" smtClean="0"/>
              <a:t>and Statement of Financial </a:t>
            </a:r>
            <a:r>
              <a:rPr lang="en-US" b="1" dirty="0"/>
              <a:t>Position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Damien  Lee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95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91821" y="304800"/>
            <a:ext cx="9307773" cy="1066800"/>
          </a:xfrm>
        </p:spPr>
        <p:txBody>
          <a:bodyPr/>
          <a:lstStyle/>
          <a:p>
            <a:pPr algn="ctr"/>
            <a:r>
              <a:rPr lang="en-US" altLang="en-US" sz="5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Profit or Loss Statement Example</a:t>
            </a:r>
            <a:endParaRPr lang="en-US" altLang="en-US" sz="5400" b="1" dirty="0" smtClean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2849" y="1139588"/>
            <a:ext cx="8887563" cy="5327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3078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91821" y="304800"/>
            <a:ext cx="9307773" cy="1066800"/>
          </a:xfrm>
        </p:spPr>
        <p:txBody>
          <a:bodyPr/>
          <a:lstStyle/>
          <a:p>
            <a:pPr algn="ctr"/>
            <a:r>
              <a:rPr lang="en-US" altLang="en-US" sz="5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Profit or Loss Statement Example</a:t>
            </a:r>
            <a:endParaRPr lang="en-US" altLang="en-US" sz="5400" b="1" dirty="0" smtClean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1872" y="1268388"/>
            <a:ext cx="8950301" cy="4980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3546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60561" y="304800"/>
            <a:ext cx="8570794" cy="1066800"/>
          </a:xfrm>
        </p:spPr>
        <p:txBody>
          <a:bodyPr/>
          <a:lstStyle/>
          <a:p>
            <a:pPr algn="ctr"/>
            <a:r>
              <a:rPr lang="en-US" altLang="en-US" sz="5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Statement of Financial Position</a:t>
            </a:r>
            <a:endParaRPr lang="en-US" altLang="en-US" sz="5400" b="1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942531" y="1371600"/>
            <a:ext cx="7924800" cy="472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Statement of Financial Position (SFP) is also known as balance sheet.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SFP capture what a business owns (assets) and owes (liabilities) at a specific point in time.</a:t>
            </a:r>
          </a:p>
          <a:p>
            <a:pPr marL="0" indent="0"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872156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60561" y="304800"/>
            <a:ext cx="8570794" cy="1066800"/>
          </a:xfrm>
        </p:spPr>
        <p:txBody>
          <a:bodyPr/>
          <a:lstStyle/>
          <a:p>
            <a:pPr algn="ctr"/>
            <a:r>
              <a:rPr lang="en-US" altLang="en-US" sz="5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Statement of Financial Position</a:t>
            </a:r>
            <a:endParaRPr lang="en-US" altLang="en-US" sz="5400" b="1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942531" y="1371600"/>
            <a:ext cx="7924800" cy="472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An asset is anything of value or a resource of value that can be converted into cash.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A liability, in general, is an obligation to, or something that you owe somebody else</a:t>
            </a:r>
          </a:p>
          <a:p>
            <a:pPr marL="0" indent="0"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080284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60561" y="304800"/>
            <a:ext cx="8570794" cy="1066800"/>
          </a:xfrm>
        </p:spPr>
        <p:txBody>
          <a:bodyPr/>
          <a:lstStyle/>
          <a:p>
            <a:pPr algn="ctr"/>
            <a:r>
              <a:rPr lang="en-US" altLang="en-US" sz="5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Statement of Financial Position</a:t>
            </a:r>
            <a:endParaRPr lang="en-US" altLang="en-US" sz="5400" b="1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942531" y="1371600"/>
            <a:ext cx="7924800" cy="472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A SFP is usually prepared at the end of an accounting period, </a:t>
            </a:r>
            <a:r>
              <a:rPr lang="en-US" altLang="en-US" sz="3200" dirty="0" err="1" smtClean="0">
                <a:cs typeface="Arial" panose="020B0604020202020204" pitchFamily="34" charset="0"/>
              </a:rPr>
              <a:t>eg</a:t>
            </a:r>
            <a:r>
              <a:rPr lang="en-US" altLang="en-US" sz="3200" dirty="0" smtClean="0">
                <a:cs typeface="Arial" panose="020B0604020202020204" pitchFamily="34" charset="0"/>
              </a:rPr>
              <a:t>. at the end of a month or financial year.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SFP is an indicator of the financial health of your business</a:t>
            </a:r>
          </a:p>
          <a:p>
            <a:pPr marL="0" indent="0"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74877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60561" y="304800"/>
            <a:ext cx="8570794" cy="1066800"/>
          </a:xfrm>
        </p:spPr>
        <p:txBody>
          <a:bodyPr/>
          <a:lstStyle/>
          <a:p>
            <a:pPr algn="ctr"/>
            <a:r>
              <a:rPr lang="en-US" altLang="en-US" sz="5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Statement of Financial Position</a:t>
            </a:r>
            <a:endParaRPr lang="en-US" altLang="en-US" sz="5400" b="1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942531" y="1371600"/>
            <a:ext cx="7924800" cy="472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A SFP has three components: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assets – including cash, stock, equipment, money owed to business, goodwill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liabilities – including loans, credit card debts, tax liabilities, money owed to suppliers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owner’s equity – the amount left after liabilities are deducted from assets</a:t>
            </a:r>
          </a:p>
          <a:p>
            <a:pPr marL="0" indent="0"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4862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91821" y="304800"/>
            <a:ext cx="9635319" cy="1066800"/>
          </a:xfrm>
        </p:spPr>
        <p:txBody>
          <a:bodyPr/>
          <a:lstStyle/>
          <a:p>
            <a:pPr algn="ctr"/>
            <a:r>
              <a:rPr lang="en-US" altLang="en-US" sz="5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Statement of Financial Position </a:t>
            </a:r>
            <a:r>
              <a:rPr lang="en-US" altLang="en-US" sz="5400" b="1" dirty="0" err="1" smtClean="0">
                <a:solidFill>
                  <a:srgbClr val="FF0000"/>
                </a:solidFill>
                <a:cs typeface="Arial" panose="020B0604020202020204" pitchFamily="34" charset="0"/>
              </a:rPr>
              <a:t>Eg</a:t>
            </a:r>
            <a:endParaRPr lang="en-US" altLang="en-US" sz="5400" b="1" dirty="0" smtClean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57874" y="1235797"/>
            <a:ext cx="8946186" cy="4029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723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91821" y="304800"/>
            <a:ext cx="9635319" cy="1066800"/>
          </a:xfrm>
        </p:spPr>
        <p:txBody>
          <a:bodyPr/>
          <a:lstStyle/>
          <a:p>
            <a:pPr algn="ctr"/>
            <a:r>
              <a:rPr lang="en-US" altLang="en-US" sz="5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Statement of Financial Position </a:t>
            </a:r>
            <a:r>
              <a:rPr lang="en-US" altLang="en-US" sz="5400" b="1" dirty="0" err="1" smtClean="0">
                <a:solidFill>
                  <a:srgbClr val="FF0000"/>
                </a:solidFill>
                <a:cs typeface="Arial" panose="020B0604020202020204" pitchFamily="34" charset="0"/>
              </a:rPr>
              <a:t>Eg</a:t>
            </a:r>
            <a:endParaRPr lang="en-US" altLang="en-US" sz="5400" b="1" dirty="0" smtClean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4008" y="1371599"/>
            <a:ext cx="9101119" cy="4524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9678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91821" y="304800"/>
            <a:ext cx="9635319" cy="1066800"/>
          </a:xfrm>
        </p:spPr>
        <p:txBody>
          <a:bodyPr/>
          <a:lstStyle/>
          <a:p>
            <a:pPr algn="ctr"/>
            <a:r>
              <a:rPr lang="en-US" altLang="en-US" sz="5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Statement of Financial Position </a:t>
            </a:r>
            <a:r>
              <a:rPr lang="en-US" altLang="en-US" sz="5400" b="1" dirty="0" err="1" smtClean="0">
                <a:solidFill>
                  <a:srgbClr val="FF0000"/>
                </a:solidFill>
                <a:cs typeface="Arial" panose="020B0604020202020204" pitchFamily="34" charset="0"/>
              </a:rPr>
              <a:t>Eg</a:t>
            </a:r>
            <a:endParaRPr lang="en-US" altLang="en-US" sz="5400" b="1" dirty="0" smtClean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2399" y="1371600"/>
            <a:ext cx="9121786" cy="2736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436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540" y="1112985"/>
            <a:ext cx="9909312" cy="1028079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Content Title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369" y="2003045"/>
            <a:ext cx="9909313" cy="3978827"/>
          </a:xfrm>
        </p:spPr>
        <p:txBody>
          <a:bodyPr/>
          <a:lstStyle/>
          <a:p>
            <a:pPr>
              <a:tabLst>
                <a:tab pos="8070850" algn="l"/>
              </a:tabLst>
            </a:pPr>
            <a:r>
              <a:rPr lang="en-US" dirty="0" smtClean="0"/>
              <a:t>Profit </a:t>
            </a:r>
            <a:r>
              <a:rPr lang="en-US" dirty="0"/>
              <a:t>or </a:t>
            </a:r>
            <a:r>
              <a:rPr lang="en-US" dirty="0" smtClean="0"/>
              <a:t>Loss Statement</a:t>
            </a:r>
          </a:p>
          <a:p>
            <a:pPr>
              <a:tabLst>
                <a:tab pos="8070850" algn="l"/>
              </a:tabLst>
            </a:pPr>
            <a:r>
              <a:rPr lang="en-US" dirty="0"/>
              <a:t>Statement of Financial 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867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40038" y="304800"/>
            <a:ext cx="6553200" cy="1066800"/>
          </a:xfrm>
        </p:spPr>
        <p:txBody>
          <a:bodyPr/>
          <a:lstStyle/>
          <a:p>
            <a:pPr algn="ctr"/>
            <a:r>
              <a:rPr lang="en-US" altLang="en-US" sz="5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Introduction</a:t>
            </a:r>
            <a:endParaRPr lang="en-US" altLang="en-US" sz="5400" b="1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133600" y="1371600"/>
            <a:ext cx="7924800" cy="472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All business owners will vouch for profitability.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It is to ensure that the business will survive and is on-going. </a:t>
            </a:r>
            <a:endParaRPr lang="en-US" altLang="en-US" sz="32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6369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40038" y="304800"/>
            <a:ext cx="6553200" cy="1066800"/>
          </a:xfrm>
        </p:spPr>
        <p:txBody>
          <a:bodyPr/>
          <a:lstStyle/>
          <a:p>
            <a:pPr algn="ctr"/>
            <a:r>
              <a:rPr lang="en-US" altLang="en-US" sz="5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Introduction</a:t>
            </a:r>
            <a:endParaRPr lang="en-US" altLang="en-US" sz="5400" b="1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133600" y="1371600"/>
            <a:ext cx="7924800" cy="472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Business profitability can motivate the owners to: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- maintain the existing business; or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- to make the business grow further; or </a:t>
            </a:r>
          </a:p>
          <a:p>
            <a:pPr>
              <a:buFontTx/>
              <a:buChar char="-"/>
            </a:pPr>
            <a:r>
              <a:rPr lang="en-US" altLang="en-US" sz="3200" dirty="0" smtClean="0">
                <a:cs typeface="Arial" panose="020B0604020202020204" pitchFamily="34" charset="0"/>
              </a:rPr>
              <a:t>to end the business</a:t>
            </a:r>
          </a:p>
          <a:p>
            <a:pPr marL="0" indent="0"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601784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40038" y="304800"/>
            <a:ext cx="6553200" cy="1066800"/>
          </a:xfrm>
        </p:spPr>
        <p:txBody>
          <a:bodyPr/>
          <a:lstStyle/>
          <a:p>
            <a:pPr algn="ctr"/>
            <a:r>
              <a:rPr lang="en-US" altLang="en-US" sz="5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Introduction</a:t>
            </a:r>
            <a:endParaRPr lang="en-US" altLang="en-US" sz="5400" b="1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133600" y="1371600"/>
            <a:ext cx="7924800" cy="472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If the profitability is under the expectation of the owner or the business is suffering a loss, it might motivate the owner to end the business.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Hence, a business owner will usually vouch for business profit or loss and its financial position to ensure that the business is in good financial shape to avoid any closure of business.</a:t>
            </a:r>
          </a:p>
          <a:p>
            <a:pPr marL="0" indent="0"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65322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304800"/>
            <a:ext cx="7259638" cy="1066800"/>
          </a:xfrm>
        </p:spPr>
        <p:txBody>
          <a:bodyPr/>
          <a:lstStyle/>
          <a:p>
            <a:pPr algn="ctr"/>
            <a:r>
              <a:rPr lang="en-US" altLang="en-US" sz="5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Profit or Loss Statement</a:t>
            </a:r>
            <a:endParaRPr lang="en-US" altLang="en-US" sz="5400" b="1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133600" y="1371600"/>
            <a:ext cx="7924800" cy="472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Profit or Loss (P/L) statement usually produced periodically, </a:t>
            </a:r>
            <a:r>
              <a:rPr lang="en-US" altLang="en-US" sz="3200" dirty="0" err="1" smtClean="0">
                <a:cs typeface="Arial" panose="020B0604020202020204" pitchFamily="34" charset="0"/>
              </a:rPr>
              <a:t>eg</a:t>
            </a:r>
            <a:r>
              <a:rPr lang="en-US" altLang="en-US" sz="3200" dirty="0" smtClean="0">
                <a:cs typeface="Arial" panose="020B0604020202020204" pitchFamily="34" charset="0"/>
              </a:rPr>
              <a:t>. monthly, quarterly or yearly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P/L statement is a summary of income/sales and expenses for your business</a:t>
            </a:r>
          </a:p>
          <a:p>
            <a:pPr marL="0" indent="0"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68771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304800"/>
            <a:ext cx="7259638" cy="1066800"/>
          </a:xfrm>
        </p:spPr>
        <p:txBody>
          <a:bodyPr/>
          <a:lstStyle/>
          <a:p>
            <a:pPr algn="ctr"/>
            <a:r>
              <a:rPr lang="en-US" altLang="en-US" sz="5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Profit or Loss Statement</a:t>
            </a:r>
            <a:endParaRPr lang="en-US" altLang="en-US" sz="5400" b="1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133600" y="1371600"/>
            <a:ext cx="7924800" cy="472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A P/L usually has five main components: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1. revenue (sales/turnover)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2. cost of goods sold (COGS)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3. gross profit (revenue minus COGS)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4. expenses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5. net profit (gross profit minus expenses)</a:t>
            </a:r>
          </a:p>
          <a:p>
            <a:pPr marL="0" indent="0"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97248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304800"/>
            <a:ext cx="7259638" cy="1066800"/>
          </a:xfrm>
        </p:spPr>
        <p:txBody>
          <a:bodyPr/>
          <a:lstStyle/>
          <a:p>
            <a:pPr algn="ctr"/>
            <a:r>
              <a:rPr lang="en-US" altLang="en-US" sz="5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Profit or Loss Statement</a:t>
            </a:r>
            <a:endParaRPr lang="en-US" altLang="en-US" sz="5400" b="1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133600" y="1371600"/>
            <a:ext cx="7924800" cy="472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4800" dirty="0" smtClean="0">
                <a:solidFill>
                  <a:srgbClr val="0000FF"/>
                </a:solidFill>
                <a:cs typeface="Arial" panose="020B0604020202020204" pitchFamily="34" charset="0"/>
              </a:rPr>
              <a:t>Formula</a:t>
            </a:r>
            <a:r>
              <a:rPr lang="en-US" altLang="en-US" sz="4800" dirty="0" smtClean="0">
                <a:cs typeface="Arial" panose="020B0604020202020204" pitchFamily="34" charset="0"/>
              </a:rPr>
              <a:t>: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4800" dirty="0" smtClean="0">
                <a:cs typeface="Arial" panose="020B0604020202020204" pitchFamily="34" charset="0"/>
              </a:rPr>
              <a:t>Sales – COGS = gross profit – expenses = net profit </a:t>
            </a:r>
          </a:p>
        </p:txBody>
      </p:sp>
    </p:spTree>
    <p:extLst>
      <p:ext uri="{BB962C8B-B14F-4D97-AF65-F5344CB8AC3E}">
        <p14:creationId xmlns:p14="http://schemas.microsoft.com/office/powerpoint/2010/main" val="3370051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304800"/>
            <a:ext cx="7259638" cy="1066800"/>
          </a:xfrm>
        </p:spPr>
        <p:txBody>
          <a:bodyPr/>
          <a:lstStyle/>
          <a:p>
            <a:pPr algn="ctr"/>
            <a:r>
              <a:rPr lang="en-US" altLang="en-US" sz="5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Profit or Loss Statement</a:t>
            </a:r>
            <a:endParaRPr lang="en-US" altLang="en-US" sz="5400" b="1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133600" y="1371600"/>
            <a:ext cx="7924800" cy="472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If the revenue is more than the expenses, there will be a profit recorded for the business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On the other hand, if the revenue is less than the expenses, there will be a loss recorded for the business</a:t>
            </a:r>
          </a:p>
          <a:p>
            <a:pPr marL="0" indent="0">
              <a:buNone/>
            </a:pPr>
            <a:r>
              <a:rPr lang="en-US" altLang="en-US" sz="3200" dirty="0" smtClean="0"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2163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506</Words>
  <Application>Microsoft Office PowerPoint</Application>
  <PresentationFormat>Widescreen</PresentationFormat>
  <Paragraphs>76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Theme</vt:lpstr>
      <vt:lpstr>1_Office Theme</vt:lpstr>
      <vt:lpstr>Learning Unit 5 : Profit or Loss Statement and Statement of Financial Position</vt:lpstr>
      <vt:lpstr>Content Title</vt:lpstr>
      <vt:lpstr>Introduction</vt:lpstr>
      <vt:lpstr>Introduction</vt:lpstr>
      <vt:lpstr>Introduction</vt:lpstr>
      <vt:lpstr>Profit or Loss Statement</vt:lpstr>
      <vt:lpstr>Profit or Loss Statement</vt:lpstr>
      <vt:lpstr>Profit or Loss Statement</vt:lpstr>
      <vt:lpstr>Profit or Loss Statement</vt:lpstr>
      <vt:lpstr>Profit or Loss Statement Example</vt:lpstr>
      <vt:lpstr>Profit or Loss Statement Example</vt:lpstr>
      <vt:lpstr>Statement of Financial Position</vt:lpstr>
      <vt:lpstr>Statement of Financial Position</vt:lpstr>
      <vt:lpstr>Statement of Financial Position</vt:lpstr>
      <vt:lpstr>Statement of Financial Position</vt:lpstr>
      <vt:lpstr>Statement of Financial Position Eg</vt:lpstr>
      <vt:lpstr>Statement of Financial Position Eg</vt:lpstr>
      <vt:lpstr>Statement of Financial Position Eg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CHUAH KEE MAN</dc:creator>
  <cp:lastModifiedBy>Damien Lee Iung Yau</cp:lastModifiedBy>
  <cp:revision>8</cp:revision>
  <dcterms:created xsi:type="dcterms:W3CDTF">2016-07-26T11:23:57Z</dcterms:created>
  <dcterms:modified xsi:type="dcterms:W3CDTF">2019-11-05T03:53:31Z</dcterms:modified>
</cp:coreProperties>
</file>