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4" r:id="rId3"/>
    <p:sldId id="315" r:id="rId4"/>
    <p:sldId id="317" r:id="rId5"/>
    <p:sldId id="318" r:id="rId6"/>
    <p:sldId id="319" r:id="rId7"/>
    <p:sldId id="320" r:id="rId8"/>
    <p:sldId id="321" r:id="rId9"/>
    <p:sldId id="322" r:id="rId10"/>
    <p:sldId id="323" r:id="rId11"/>
    <p:sldId id="325" r:id="rId12"/>
    <p:sldId id="326" r:id="rId13"/>
    <p:sldId id="327" r:id="rId14"/>
    <p:sldId id="32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6" d="100"/>
          <a:sy n="66" d="100"/>
        </p:scale>
        <p:origin x="67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AAF0-94E4-4F8B-8F0F-0530EF04B1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1E3CE952-BC4C-4B03-80A4-6A25D13DF1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D7770D53-8197-4665-B237-EBB123B5C1B2}"/>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5" name="Footer Placeholder 4">
            <a:extLst>
              <a:ext uri="{FF2B5EF4-FFF2-40B4-BE49-F238E27FC236}">
                <a16:creationId xmlns:a16="http://schemas.microsoft.com/office/drawing/2014/main" id="{6FAF68DF-6323-4D49-8118-EE33C56EB9A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9E99794B-F743-4E2B-87B7-31C9D67AC046}"/>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3610178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7E1A-8D7A-433B-879C-3450C23C6659}"/>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C7BAF6AB-578B-4240-9F2B-973EE5A066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3369061-4B3A-4811-AA0E-3C96E2A24247}"/>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5" name="Footer Placeholder 4">
            <a:extLst>
              <a:ext uri="{FF2B5EF4-FFF2-40B4-BE49-F238E27FC236}">
                <a16:creationId xmlns:a16="http://schemas.microsoft.com/office/drawing/2014/main" id="{3219F79B-F23B-432A-8C34-A9EE0CBA937F}"/>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A239AF2E-0409-4657-8C2C-F05EF432A025}"/>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292903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7E1177-5780-44AF-99CB-CD170F405C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8FCB265E-5FD5-4EB7-916B-2FB8F2FBAB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61BF24CD-71D4-439C-887D-F39F3F719475}"/>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5" name="Footer Placeholder 4">
            <a:extLst>
              <a:ext uri="{FF2B5EF4-FFF2-40B4-BE49-F238E27FC236}">
                <a16:creationId xmlns:a16="http://schemas.microsoft.com/office/drawing/2014/main" id="{9ACAABD4-0050-4488-80F9-6A0C4C2CA406}"/>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D6F80D99-8266-4153-8D9A-D323286551F1}"/>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1390088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19026-3887-4E69-A784-7EB6675C68FB}"/>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52A00D50-061C-43D3-A425-B1C35279B5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9AC69433-AB11-43EA-86AB-C06BB506693C}"/>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5" name="Footer Placeholder 4">
            <a:extLst>
              <a:ext uri="{FF2B5EF4-FFF2-40B4-BE49-F238E27FC236}">
                <a16:creationId xmlns:a16="http://schemas.microsoft.com/office/drawing/2014/main" id="{E5D216D0-AFF4-4EA9-A26B-8F5B42644A1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F1F7FC6D-049F-42B8-8F20-2AE9BEB7F1D7}"/>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1722183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A8B82-456C-40D3-ABD6-4DA4952CE8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09B33565-DA99-49F7-87A8-04E9426C97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5C6941-36B5-491F-AF9A-C5C72F7DAF08}"/>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5" name="Footer Placeholder 4">
            <a:extLst>
              <a:ext uri="{FF2B5EF4-FFF2-40B4-BE49-F238E27FC236}">
                <a16:creationId xmlns:a16="http://schemas.microsoft.com/office/drawing/2014/main" id="{4F620EEC-C3BA-46B4-AC0F-078000534547}"/>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3CA222A9-4607-4756-B980-0F722F55F3A9}"/>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312917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7B73-5E75-443F-AF19-24C914BB4FAD}"/>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0E8B7F5C-0157-42AD-A3D1-2D287B96192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CDAA1B8D-917C-41A8-893E-E132835BB3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DA0740D0-51A9-44F9-BA7B-4A4DCB507B69}"/>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6" name="Footer Placeholder 5">
            <a:extLst>
              <a:ext uri="{FF2B5EF4-FFF2-40B4-BE49-F238E27FC236}">
                <a16:creationId xmlns:a16="http://schemas.microsoft.com/office/drawing/2014/main" id="{1C9E067A-C8F6-4AFA-A939-6B1D6668D924}"/>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E4C79706-9844-4E24-A505-C02AE4DB25D9}"/>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73301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DD9E-7E95-4D7E-A440-5785B23B0800}"/>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257B4A84-B6D5-4DE2-A064-7AAE043517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91E745-50D1-4715-8790-50E49BF577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342BC8C0-6218-45EF-8A58-24968C78CD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47B86F-B728-486E-9C52-242C7414C4B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65E3CD96-8DF3-4FAF-85BB-769311AB122A}"/>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8" name="Footer Placeholder 7">
            <a:extLst>
              <a:ext uri="{FF2B5EF4-FFF2-40B4-BE49-F238E27FC236}">
                <a16:creationId xmlns:a16="http://schemas.microsoft.com/office/drawing/2014/main" id="{0E4A452E-7BBA-4F1A-8BAE-3D6E44DFF512}"/>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9E9CB2B1-2C5D-4F89-9DE5-5081E1D14BA6}"/>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184133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F746-FABA-4965-9E4D-D8D20CE82B3F}"/>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AE5A4F61-8E07-4E63-BE35-676B91F583BD}"/>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4" name="Footer Placeholder 3">
            <a:extLst>
              <a:ext uri="{FF2B5EF4-FFF2-40B4-BE49-F238E27FC236}">
                <a16:creationId xmlns:a16="http://schemas.microsoft.com/office/drawing/2014/main" id="{C1EE92CB-0424-479C-B37F-E8BD284965AF}"/>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88D0BE03-A937-4163-87D9-22C1E6FF85BA}"/>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3495148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BFDC8-9674-440A-A29D-65E2A36FA6C4}"/>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3" name="Footer Placeholder 2">
            <a:extLst>
              <a:ext uri="{FF2B5EF4-FFF2-40B4-BE49-F238E27FC236}">
                <a16:creationId xmlns:a16="http://schemas.microsoft.com/office/drawing/2014/main" id="{36381E7D-AB54-4BDE-A252-6DD322F0674E}"/>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49779EAA-8909-472F-BB96-2F530677A036}"/>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3035997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2BC8A-576C-4431-87C4-046518AF6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E92E74C7-EC71-4935-98C7-CCA6B988D1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6DC8DB1F-3E9A-4597-8E3F-43A999BA9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20F10-2B64-421B-8039-FA8A5B8523F2}"/>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6" name="Footer Placeholder 5">
            <a:extLst>
              <a:ext uri="{FF2B5EF4-FFF2-40B4-BE49-F238E27FC236}">
                <a16:creationId xmlns:a16="http://schemas.microsoft.com/office/drawing/2014/main" id="{911E6F4B-9F75-472E-9ED4-F528F7BF4F8F}"/>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D4CC725D-4196-4869-A171-C951E6CDF6D0}"/>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981356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1F90-8DAB-47AA-AEB9-EA9DCE9E2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89A003F8-C0B2-4921-8DAF-A072D9D0E3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0DECCA13-C36E-448D-8FD0-37590A373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E62071-D233-4B46-9121-747BBA72ABDE}"/>
              </a:ext>
            </a:extLst>
          </p:cNvPr>
          <p:cNvSpPr>
            <a:spLocks noGrp="1"/>
          </p:cNvSpPr>
          <p:nvPr>
            <p:ph type="dt" sz="half" idx="10"/>
          </p:nvPr>
        </p:nvSpPr>
        <p:spPr/>
        <p:txBody>
          <a:bodyPr/>
          <a:lstStyle/>
          <a:p>
            <a:fld id="{1925A6D1-B88A-4274-BB24-E5E2C157D9ED}" type="datetimeFigureOut">
              <a:rPr lang="en-MY" smtClean="0"/>
              <a:t>16/12/2019</a:t>
            </a:fld>
            <a:endParaRPr lang="en-MY"/>
          </a:p>
        </p:txBody>
      </p:sp>
      <p:sp>
        <p:nvSpPr>
          <p:cNvPr id="6" name="Footer Placeholder 5">
            <a:extLst>
              <a:ext uri="{FF2B5EF4-FFF2-40B4-BE49-F238E27FC236}">
                <a16:creationId xmlns:a16="http://schemas.microsoft.com/office/drawing/2014/main" id="{7531C32B-218F-42CD-97C4-B15F0BFFFF9C}"/>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7F3D2AC3-2B09-4124-93F6-F40090B8FDF7}"/>
              </a:ext>
            </a:extLst>
          </p:cNvPr>
          <p:cNvSpPr>
            <a:spLocks noGrp="1"/>
          </p:cNvSpPr>
          <p:nvPr>
            <p:ph type="sldNum" sz="quarter" idx="12"/>
          </p:nvPr>
        </p:nvSpPr>
        <p:spPr/>
        <p:txBody>
          <a:bodyPr/>
          <a:lstStyle/>
          <a:p>
            <a:fld id="{DD233DEC-ED0E-4121-A1F7-63DFC851A181}" type="slidenum">
              <a:rPr lang="en-MY" smtClean="0"/>
              <a:t>‹#›</a:t>
            </a:fld>
            <a:endParaRPr lang="en-MY"/>
          </a:p>
        </p:txBody>
      </p:sp>
    </p:spTree>
    <p:extLst>
      <p:ext uri="{BB962C8B-B14F-4D97-AF65-F5344CB8AC3E}">
        <p14:creationId xmlns:p14="http://schemas.microsoft.com/office/powerpoint/2010/main" val="15512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1B89A4-F479-4C8F-BD06-1EEAC2EC71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3170CC62-8BC3-4395-831A-51AF1B99E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CF6DAC80-E8D6-4295-886E-1B370476FF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5A6D1-B88A-4274-BB24-E5E2C157D9ED}" type="datetimeFigureOut">
              <a:rPr lang="en-MY" smtClean="0"/>
              <a:t>16/12/2019</a:t>
            </a:fld>
            <a:endParaRPr lang="en-MY"/>
          </a:p>
        </p:txBody>
      </p:sp>
      <p:sp>
        <p:nvSpPr>
          <p:cNvPr id="5" name="Footer Placeholder 4">
            <a:extLst>
              <a:ext uri="{FF2B5EF4-FFF2-40B4-BE49-F238E27FC236}">
                <a16:creationId xmlns:a16="http://schemas.microsoft.com/office/drawing/2014/main" id="{E824B6C1-33AF-4EF2-B1D0-F53EDB11DB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D8431F4A-6BB7-4C06-8581-32F8D3775B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33DEC-ED0E-4121-A1F7-63DFC851A181}" type="slidenum">
              <a:rPr lang="en-MY" smtClean="0"/>
              <a:t>‹#›</a:t>
            </a:fld>
            <a:endParaRPr lang="en-MY"/>
          </a:p>
        </p:txBody>
      </p:sp>
    </p:spTree>
    <p:extLst>
      <p:ext uri="{BB962C8B-B14F-4D97-AF65-F5344CB8AC3E}">
        <p14:creationId xmlns:p14="http://schemas.microsoft.com/office/powerpoint/2010/main" val="2205580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449446-3110-4034-B3D2-62091A8948E5}"/>
              </a:ext>
            </a:extLst>
          </p:cNvPr>
          <p:cNvPicPr/>
          <p:nvPr/>
        </p:nvPicPr>
        <p:blipFill rotWithShape="1">
          <a:blip r:embed="rId2">
            <a:extLst>
              <a:ext uri="{28A0092B-C50C-407E-A947-70E740481C1C}">
                <a14:useLocalDpi xmlns:a14="http://schemas.microsoft.com/office/drawing/2010/main" val="0"/>
              </a:ext>
            </a:extLst>
          </a:blip>
          <a:srcRect t="30733" b="25275"/>
          <a:stretch/>
        </p:blipFill>
        <p:spPr>
          <a:xfrm rot="10800000">
            <a:off x="0" y="0"/>
            <a:ext cx="12192000" cy="3602038"/>
          </a:xfrm>
          <a:prstGeom prst="rect">
            <a:avLst/>
          </a:prstGeom>
          <a:effectLst>
            <a:outerShdw blurRad="50800" dist="50800" dir="5400000" algn="ctr" rotWithShape="0">
              <a:srgbClr val="000000">
                <a:alpha val="6000"/>
              </a:srgbClr>
            </a:outerShdw>
            <a:reflection endPos="0" dir="5400000" sy="-100000" algn="bl" rotWithShape="0"/>
          </a:effectLst>
        </p:spPr>
      </p:pic>
      <p:sp>
        <p:nvSpPr>
          <p:cNvPr id="2" name="Title 1">
            <a:extLst>
              <a:ext uri="{FF2B5EF4-FFF2-40B4-BE49-F238E27FC236}">
                <a16:creationId xmlns:a16="http://schemas.microsoft.com/office/drawing/2014/main" id="{02DC73EC-1F50-4093-ADCE-67CB47736A60}"/>
              </a:ext>
            </a:extLst>
          </p:cNvPr>
          <p:cNvSpPr>
            <a:spLocks noGrp="1"/>
          </p:cNvSpPr>
          <p:nvPr>
            <p:ph type="ctrTitle"/>
          </p:nvPr>
        </p:nvSpPr>
        <p:spPr>
          <a:xfrm>
            <a:off x="1668379" y="2957847"/>
            <a:ext cx="9144000" cy="2387600"/>
          </a:xfrm>
        </p:spPr>
        <p:txBody>
          <a:bodyPr>
            <a:normAutofit/>
          </a:bodyPr>
          <a:lstStyle/>
          <a:p>
            <a:r>
              <a:rPr lang="en-MY" b="1" dirty="0"/>
              <a:t>Introduction of Basic Photography</a:t>
            </a:r>
          </a:p>
        </p:txBody>
      </p:sp>
      <p:sp>
        <p:nvSpPr>
          <p:cNvPr id="3" name="Subtitle 2">
            <a:extLst>
              <a:ext uri="{FF2B5EF4-FFF2-40B4-BE49-F238E27FC236}">
                <a16:creationId xmlns:a16="http://schemas.microsoft.com/office/drawing/2014/main" id="{E9C1BD2C-6FC3-4DEE-8A33-BD4C6842D1F1}"/>
              </a:ext>
            </a:extLst>
          </p:cNvPr>
          <p:cNvSpPr>
            <a:spLocks noGrp="1"/>
          </p:cNvSpPr>
          <p:nvPr>
            <p:ph type="subTitle" idx="1"/>
          </p:nvPr>
        </p:nvSpPr>
        <p:spPr>
          <a:xfrm>
            <a:off x="1668379" y="5345447"/>
            <a:ext cx="9144000" cy="1655762"/>
          </a:xfrm>
        </p:spPr>
        <p:txBody>
          <a:bodyPr/>
          <a:lstStyle/>
          <a:p>
            <a:r>
              <a:rPr lang="en-MY" dirty="0"/>
              <a:t>Digital Photography and Social Media Imaging</a:t>
            </a:r>
          </a:p>
        </p:txBody>
      </p:sp>
      <p:pic>
        <p:nvPicPr>
          <p:cNvPr id="7" name="Picture 6">
            <a:extLst>
              <a:ext uri="{FF2B5EF4-FFF2-40B4-BE49-F238E27FC236}">
                <a16:creationId xmlns:a16="http://schemas.microsoft.com/office/drawing/2014/main" id="{54090C1E-16E8-49CC-969D-A429B7F30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790" y="5813736"/>
            <a:ext cx="935560" cy="935560"/>
          </a:xfrm>
          <a:prstGeom prst="rect">
            <a:avLst/>
          </a:prstGeom>
        </p:spPr>
      </p:pic>
      <p:pic>
        <p:nvPicPr>
          <p:cNvPr id="11" name="Picture 10" descr="A drawing of a cartoon character&#10;&#10;Description automatically generated">
            <a:extLst>
              <a:ext uri="{FF2B5EF4-FFF2-40B4-BE49-F238E27FC236}">
                <a16:creationId xmlns:a16="http://schemas.microsoft.com/office/drawing/2014/main" id="{C116D44C-7D7D-4607-A7AA-039F9EFE3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5813352"/>
            <a:ext cx="1968500" cy="935943"/>
          </a:xfrm>
          <a:prstGeom prst="rect">
            <a:avLst/>
          </a:prstGeom>
        </p:spPr>
      </p:pic>
    </p:spTree>
    <p:extLst>
      <p:ext uri="{BB962C8B-B14F-4D97-AF65-F5344CB8AC3E}">
        <p14:creationId xmlns:p14="http://schemas.microsoft.com/office/powerpoint/2010/main" val="1361849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Action Cameras</a:t>
            </a:r>
          </a:p>
        </p:txBody>
      </p:sp>
      <p:sp>
        <p:nvSpPr>
          <p:cNvPr id="3" name="Content Placeholder 2">
            <a:extLst>
              <a:ext uri="{FF2B5EF4-FFF2-40B4-BE49-F238E27FC236}">
                <a16:creationId xmlns:a16="http://schemas.microsoft.com/office/drawing/2014/main" id="{979EC93D-E30E-48D3-89FB-27D435E91D4B}"/>
              </a:ext>
            </a:extLst>
          </p:cNvPr>
          <p:cNvSpPr>
            <a:spLocks noGrp="1"/>
          </p:cNvSpPr>
          <p:nvPr>
            <p:ph sz="half" idx="1"/>
          </p:nvPr>
        </p:nvSpPr>
        <p:spPr>
          <a:xfrm>
            <a:off x="838200" y="1978025"/>
            <a:ext cx="5181600" cy="4198938"/>
          </a:xfrm>
        </p:spPr>
        <p:txBody>
          <a:bodyPr/>
          <a:lstStyle/>
          <a:p>
            <a:pPr fontAlgn="base"/>
            <a:r>
              <a:rPr lang="en-MY" b="1" dirty="0"/>
              <a:t>Pros:</a:t>
            </a:r>
            <a:endParaRPr lang="en-MY" dirty="0"/>
          </a:p>
          <a:p>
            <a:pPr fontAlgn="base"/>
            <a:r>
              <a:rPr lang="en-MY" dirty="0"/>
              <a:t>Rugged and compact</a:t>
            </a:r>
          </a:p>
          <a:p>
            <a:pPr fontAlgn="base"/>
            <a:r>
              <a:rPr lang="en-MY" dirty="0"/>
              <a:t>Lightweight</a:t>
            </a:r>
          </a:p>
          <a:p>
            <a:pPr fontAlgn="base"/>
            <a:r>
              <a:rPr lang="en-MY" dirty="0"/>
              <a:t>Versatile and mountable (with or without mount)</a:t>
            </a:r>
          </a:p>
          <a:p>
            <a:pPr fontAlgn="base"/>
            <a:r>
              <a:rPr lang="en-MY" dirty="0"/>
              <a:t>Remote view and shutter via smartphone or trigger</a:t>
            </a:r>
          </a:p>
          <a:p>
            <a:endParaRPr lang="en-MY" dirty="0"/>
          </a:p>
        </p:txBody>
      </p:sp>
      <p:sp>
        <p:nvSpPr>
          <p:cNvPr id="6" name="Content Placeholder 5">
            <a:extLst>
              <a:ext uri="{FF2B5EF4-FFF2-40B4-BE49-F238E27FC236}">
                <a16:creationId xmlns:a16="http://schemas.microsoft.com/office/drawing/2014/main" id="{FFFDCDC3-8F0A-4055-AD56-C7306153CB4D}"/>
              </a:ext>
            </a:extLst>
          </p:cNvPr>
          <p:cNvSpPr>
            <a:spLocks noGrp="1"/>
          </p:cNvSpPr>
          <p:nvPr>
            <p:ph sz="half" idx="2"/>
          </p:nvPr>
        </p:nvSpPr>
        <p:spPr>
          <a:xfrm>
            <a:off x="6172200" y="1978025"/>
            <a:ext cx="5181600" cy="4198938"/>
          </a:xfrm>
        </p:spPr>
        <p:txBody>
          <a:bodyPr/>
          <a:lstStyle/>
          <a:p>
            <a:pPr fontAlgn="base"/>
            <a:r>
              <a:rPr lang="en-MY" b="1" dirty="0"/>
              <a:t>Cons:</a:t>
            </a:r>
            <a:endParaRPr lang="en-MY" dirty="0"/>
          </a:p>
          <a:p>
            <a:pPr fontAlgn="base"/>
            <a:r>
              <a:rPr lang="en-MY" dirty="0"/>
              <a:t>Small viewfinder (some model are not available)</a:t>
            </a:r>
          </a:p>
          <a:p>
            <a:pPr fontAlgn="base"/>
            <a:r>
              <a:rPr lang="en-MY" dirty="0"/>
              <a:t>Exposure settings not fully customizable</a:t>
            </a:r>
          </a:p>
          <a:p>
            <a:pPr fontAlgn="base"/>
            <a:r>
              <a:rPr lang="en-MY" dirty="0"/>
              <a:t>Fixed focus</a:t>
            </a:r>
          </a:p>
          <a:p>
            <a:pPr fontAlgn="base"/>
            <a:r>
              <a:rPr lang="en-MY" dirty="0"/>
              <a:t>Distort view</a:t>
            </a:r>
          </a:p>
          <a:p>
            <a:endParaRPr lang="en-MY" dirty="0"/>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712989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360 Camera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1" name="Content Placeholder 4">
            <a:extLst>
              <a:ext uri="{FF2B5EF4-FFF2-40B4-BE49-F238E27FC236}">
                <a16:creationId xmlns:a16="http://schemas.microsoft.com/office/drawing/2014/main" id="{BD7F24F1-D41A-4711-B41F-33DCD1504AA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33164" y="1978025"/>
            <a:ext cx="6325672" cy="4198938"/>
          </a:xfrm>
        </p:spPr>
      </p:pic>
    </p:spTree>
    <p:extLst>
      <p:ext uri="{BB962C8B-B14F-4D97-AF65-F5344CB8AC3E}">
        <p14:creationId xmlns:p14="http://schemas.microsoft.com/office/powerpoint/2010/main" val="299382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360 Camera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
        <p:nvSpPr>
          <p:cNvPr id="4" name="Content Placeholder 3">
            <a:extLst>
              <a:ext uri="{FF2B5EF4-FFF2-40B4-BE49-F238E27FC236}">
                <a16:creationId xmlns:a16="http://schemas.microsoft.com/office/drawing/2014/main" id="{E5E4424F-9783-4ED5-AA68-261635DE0275}"/>
              </a:ext>
            </a:extLst>
          </p:cNvPr>
          <p:cNvSpPr>
            <a:spLocks noGrp="1"/>
          </p:cNvSpPr>
          <p:nvPr>
            <p:ph idx="1"/>
          </p:nvPr>
        </p:nvSpPr>
        <p:spPr>
          <a:xfrm>
            <a:off x="838200" y="1978025"/>
            <a:ext cx="10515600" cy="4198938"/>
          </a:xfrm>
        </p:spPr>
        <p:txBody>
          <a:bodyPr/>
          <a:lstStyle/>
          <a:p>
            <a:r>
              <a:rPr lang="en-MY" dirty="0"/>
              <a:t>Similar to action camera or action-cam is a digital camera records every user’s move but in every angle.</a:t>
            </a:r>
          </a:p>
          <a:p>
            <a:r>
              <a:rPr lang="en-MY" dirty="0"/>
              <a:t>The recording will give the immersive experience for the viewers from the user’s perspective (360 view where some are not within the sight of the users but can be access by the viewers later).</a:t>
            </a:r>
          </a:p>
          <a:p>
            <a:r>
              <a:rPr lang="en-MY" dirty="0"/>
              <a:t>Normally, 360 cameras are compact (small) and rugged.</a:t>
            </a:r>
          </a:p>
          <a:p>
            <a:r>
              <a:rPr lang="en-MY" dirty="0"/>
              <a:t>Even, some are waterproof (some are </a:t>
            </a:r>
            <a:r>
              <a:rPr lang="en-MY" dirty="0" err="1"/>
              <a:t>splashproof</a:t>
            </a:r>
            <a:r>
              <a:rPr lang="en-MY" dirty="0"/>
              <a:t> or comes with waterproof casing).</a:t>
            </a:r>
          </a:p>
          <a:p>
            <a:endParaRPr lang="en-MY" dirty="0"/>
          </a:p>
        </p:txBody>
      </p:sp>
    </p:spTree>
    <p:extLst>
      <p:ext uri="{BB962C8B-B14F-4D97-AF65-F5344CB8AC3E}">
        <p14:creationId xmlns:p14="http://schemas.microsoft.com/office/powerpoint/2010/main" val="1377322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360 Camera </a:t>
            </a:r>
          </a:p>
        </p:txBody>
      </p:sp>
      <p:sp>
        <p:nvSpPr>
          <p:cNvPr id="3" name="Content Placeholder 2">
            <a:extLst>
              <a:ext uri="{FF2B5EF4-FFF2-40B4-BE49-F238E27FC236}">
                <a16:creationId xmlns:a16="http://schemas.microsoft.com/office/drawing/2014/main" id="{29C9BB0E-0318-4A1C-9B93-70DC4BCEBA00}"/>
              </a:ext>
            </a:extLst>
          </p:cNvPr>
          <p:cNvSpPr>
            <a:spLocks noGrp="1"/>
          </p:cNvSpPr>
          <p:nvPr>
            <p:ph sz="half" idx="1"/>
          </p:nvPr>
        </p:nvSpPr>
        <p:spPr>
          <a:xfrm>
            <a:off x="838200" y="1978025"/>
            <a:ext cx="5181600" cy="4198938"/>
          </a:xfrm>
        </p:spPr>
        <p:txBody>
          <a:bodyPr/>
          <a:lstStyle/>
          <a:p>
            <a:pPr fontAlgn="base"/>
            <a:r>
              <a:rPr lang="en-MY" b="1" dirty="0"/>
              <a:t>Pros:</a:t>
            </a:r>
            <a:endParaRPr lang="en-MY" dirty="0"/>
          </a:p>
          <a:p>
            <a:pPr fontAlgn="base"/>
            <a:r>
              <a:rPr lang="en-MY" dirty="0"/>
              <a:t>Small and lightweight</a:t>
            </a:r>
          </a:p>
          <a:p>
            <a:pPr fontAlgn="base"/>
            <a:r>
              <a:rPr lang="en-MY" dirty="0"/>
              <a:t>Versatile and mountable (with or without mount)</a:t>
            </a:r>
          </a:p>
          <a:p>
            <a:pPr fontAlgn="base"/>
            <a:r>
              <a:rPr lang="en-MY" dirty="0"/>
              <a:t>Takes 360-degree photos and videos (depending on settings)</a:t>
            </a:r>
          </a:p>
          <a:p>
            <a:pPr fontAlgn="base"/>
            <a:r>
              <a:rPr lang="en-MY" dirty="0"/>
              <a:t>Remote view and shutter via smartphone or trigger</a:t>
            </a:r>
          </a:p>
          <a:p>
            <a:endParaRPr lang="en-MY" dirty="0"/>
          </a:p>
        </p:txBody>
      </p:sp>
      <p:sp>
        <p:nvSpPr>
          <p:cNvPr id="6" name="Content Placeholder 5">
            <a:extLst>
              <a:ext uri="{FF2B5EF4-FFF2-40B4-BE49-F238E27FC236}">
                <a16:creationId xmlns:a16="http://schemas.microsoft.com/office/drawing/2014/main" id="{577127AF-5CF2-4F8A-A716-16A7DB263672}"/>
              </a:ext>
            </a:extLst>
          </p:cNvPr>
          <p:cNvSpPr>
            <a:spLocks noGrp="1"/>
          </p:cNvSpPr>
          <p:nvPr>
            <p:ph sz="half" idx="2"/>
          </p:nvPr>
        </p:nvSpPr>
        <p:spPr>
          <a:xfrm>
            <a:off x="6172200" y="1978025"/>
            <a:ext cx="5181600" cy="4198938"/>
          </a:xfrm>
        </p:spPr>
        <p:txBody>
          <a:bodyPr/>
          <a:lstStyle/>
          <a:p>
            <a:pPr fontAlgn="base"/>
            <a:r>
              <a:rPr lang="en-MY" b="1" dirty="0"/>
              <a:t>Cons:</a:t>
            </a:r>
            <a:endParaRPr lang="en-MY" dirty="0"/>
          </a:p>
          <a:p>
            <a:pPr fontAlgn="base"/>
            <a:r>
              <a:rPr lang="en-MY" dirty="0"/>
              <a:t>Fixed focus</a:t>
            </a:r>
          </a:p>
          <a:p>
            <a:pPr fontAlgn="base"/>
            <a:r>
              <a:rPr lang="en-MY" dirty="0"/>
              <a:t>Low photo or video quality (depending on model)</a:t>
            </a:r>
          </a:p>
          <a:p>
            <a:pPr fontAlgn="base"/>
            <a:r>
              <a:rPr lang="en-MY" dirty="0"/>
              <a:t>Huge blind spot (depending on model)</a:t>
            </a:r>
          </a:p>
          <a:p>
            <a:pPr fontAlgn="base"/>
            <a:r>
              <a:rPr lang="en-MY" dirty="0"/>
              <a:t>For digital viewing</a:t>
            </a:r>
          </a:p>
          <a:p>
            <a:endParaRPr lang="en-MY" dirty="0"/>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2496035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Digital Compact Cameras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1" name="Content Placeholder 6">
            <a:extLst>
              <a:ext uri="{FF2B5EF4-FFF2-40B4-BE49-F238E27FC236}">
                <a16:creationId xmlns:a16="http://schemas.microsoft.com/office/drawing/2014/main" id="{4F2D9B92-8CD0-4C75-B2DB-95086FDDD31C}"/>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838200" y="2281539"/>
            <a:ext cx="5181600" cy="3439510"/>
          </a:xfrm>
        </p:spPr>
      </p:pic>
      <p:pic>
        <p:nvPicPr>
          <p:cNvPr id="12" name="Content Placeholder 8">
            <a:extLst>
              <a:ext uri="{FF2B5EF4-FFF2-40B4-BE49-F238E27FC236}">
                <a16:creationId xmlns:a16="http://schemas.microsoft.com/office/drawing/2014/main" id="{9783F2D0-047B-495A-BBE3-FA5237E4664D}"/>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172200" y="2281539"/>
            <a:ext cx="5181600" cy="3439510"/>
          </a:xfrm>
        </p:spPr>
      </p:pic>
    </p:spTree>
    <p:extLst>
      <p:ext uri="{BB962C8B-B14F-4D97-AF65-F5344CB8AC3E}">
        <p14:creationId xmlns:p14="http://schemas.microsoft.com/office/powerpoint/2010/main" val="554353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Digital Compact Cameras </a:t>
            </a:r>
          </a:p>
        </p:txBody>
      </p:sp>
      <p:sp>
        <p:nvSpPr>
          <p:cNvPr id="14" name="Content Placeholder 13">
            <a:extLst>
              <a:ext uri="{FF2B5EF4-FFF2-40B4-BE49-F238E27FC236}">
                <a16:creationId xmlns:a16="http://schemas.microsoft.com/office/drawing/2014/main" id="{F78ACCD3-DDB3-44F8-9054-32062A76784C}"/>
              </a:ext>
            </a:extLst>
          </p:cNvPr>
          <p:cNvSpPr>
            <a:spLocks noGrp="1"/>
          </p:cNvSpPr>
          <p:nvPr>
            <p:ph idx="1"/>
          </p:nvPr>
        </p:nvSpPr>
        <p:spPr>
          <a:xfrm>
            <a:off x="838200" y="1978025"/>
            <a:ext cx="10515600" cy="4198938"/>
          </a:xfrm>
        </p:spPr>
        <p:txBody>
          <a:bodyPr/>
          <a:lstStyle/>
          <a:p>
            <a:r>
              <a:rPr lang="en-MY" dirty="0"/>
              <a:t>Digital compact camera is also known as point-and-shoot camera.</a:t>
            </a:r>
          </a:p>
          <a:p>
            <a:r>
              <a:rPr lang="en-MY" dirty="0"/>
              <a:t>It can perform for still and video camera designed with the easiest operating for the users.</a:t>
            </a:r>
          </a:p>
          <a:p>
            <a:r>
              <a:rPr lang="en-MY" dirty="0"/>
              <a:t>Some use focus free lenses or autofocus for focusing with zooming ability.</a:t>
            </a:r>
          </a:p>
          <a:p>
            <a:r>
              <a:rPr lang="en-MY" dirty="0"/>
              <a:t>Most compact cameras has automatic configuration but manual are available for the pro-summers. </a:t>
            </a:r>
          </a:p>
          <a:p>
            <a:endParaRPr lang="en-MY" dirty="0"/>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3343974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Digital Compact Cameras </a:t>
            </a:r>
          </a:p>
        </p:txBody>
      </p:sp>
      <p:sp>
        <p:nvSpPr>
          <p:cNvPr id="14" name="Content Placeholder 13">
            <a:extLst>
              <a:ext uri="{FF2B5EF4-FFF2-40B4-BE49-F238E27FC236}">
                <a16:creationId xmlns:a16="http://schemas.microsoft.com/office/drawing/2014/main" id="{F78ACCD3-DDB3-44F8-9054-32062A76784C}"/>
              </a:ext>
            </a:extLst>
          </p:cNvPr>
          <p:cNvSpPr>
            <a:spLocks noGrp="1"/>
          </p:cNvSpPr>
          <p:nvPr>
            <p:ph sz="half" idx="1"/>
          </p:nvPr>
        </p:nvSpPr>
        <p:spPr>
          <a:xfrm>
            <a:off x="838200" y="1978025"/>
            <a:ext cx="5181600" cy="4198937"/>
          </a:xfrm>
        </p:spPr>
        <p:txBody>
          <a:bodyPr>
            <a:normAutofit/>
          </a:bodyPr>
          <a:lstStyle/>
          <a:p>
            <a:pPr fontAlgn="base"/>
            <a:r>
              <a:rPr lang="en-MY" b="1" dirty="0"/>
              <a:t>Pros:</a:t>
            </a:r>
            <a:endParaRPr lang="en-MY" dirty="0"/>
          </a:p>
          <a:p>
            <a:pPr fontAlgn="base"/>
            <a:r>
              <a:rPr lang="en-MY" dirty="0"/>
              <a:t>Very user-friendly</a:t>
            </a:r>
          </a:p>
          <a:p>
            <a:pPr fontAlgn="base"/>
            <a:r>
              <a:rPr lang="en-MY" dirty="0"/>
              <a:t>Lightweight and compact</a:t>
            </a:r>
          </a:p>
          <a:p>
            <a:pPr fontAlgn="base"/>
            <a:r>
              <a:rPr lang="en-MY" dirty="0"/>
              <a:t>No need extra lenses</a:t>
            </a:r>
          </a:p>
          <a:p>
            <a:pPr fontAlgn="base"/>
            <a:r>
              <a:rPr lang="en-MY" dirty="0"/>
              <a:t>Full auto mode or manual (depending on model)</a:t>
            </a:r>
          </a:p>
          <a:p>
            <a:pPr fontAlgn="base"/>
            <a:r>
              <a:rPr lang="en-MY" dirty="0"/>
              <a:t>Affordable</a:t>
            </a:r>
          </a:p>
          <a:p>
            <a:endParaRPr lang="en-MY" dirty="0"/>
          </a:p>
        </p:txBody>
      </p:sp>
      <p:sp>
        <p:nvSpPr>
          <p:cNvPr id="3" name="Content Placeholder 2">
            <a:extLst>
              <a:ext uri="{FF2B5EF4-FFF2-40B4-BE49-F238E27FC236}">
                <a16:creationId xmlns:a16="http://schemas.microsoft.com/office/drawing/2014/main" id="{F052F569-7CF8-4525-979D-CFA6B27978E5}"/>
              </a:ext>
            </a:extLst>
          </p:cNvPr>
          <p:cNvSpPr>
            <a:spLocks noGrp="1"/>
          </p:cNvSpPr>
          <p:nvPr>
            <p:ph sz="half" idx="2"/>
          </p:nvPr>
        </p:nvSpPr>
        <p:spPr>
          <a:xfrm>
            <a:off x="6172200" y="1978025"/>
            <a:ext cx="5181600" cy="4198938"/>
          </a:xfrm>
        </p:spPr>
        <p:txBody>
          <a:bodyPr>
            <a:normAutofit/>
          </a:bodyPr>
          <a:lstStyle/>
          <a:p>
            <a:pPr fontAlgn="base"/>
            <a:r>
              <a:rPr lang="en-MY" b="1" dirty="0"/>
              <a:t>Cons:</a:t>
            </a:r>
            <a:endParaRPr lang="en-MY" dirty="0"/>
          </a:p>
          <a:p>
            <a:pPr fontAlgn="base"/>
            <a:r>
              <a:rPr lang="en-MY" dirty="0"/>
              <a:t>Limited control on setting (depending on model)</a:t>
            </a:r>
          </a:p>
          <a:p>
            <a:pPr fontAlgn="base"/>
            <a:r>
              <a:rPr lang="en-MY" dirty="0"/>
              <a:t>More noise on photo or video due to smaller sensor</a:t>
            </a:r>
          </a:p>
          <a:p>
            <a:pPr fontAlgn="base"/>
            <a:r>
              <a:rPr lang="en-MY" dirty="0"/>
              <a:t>Low resolution (depending on model)</a:t>
            </a:r>
          </a:p>
          <a:p>
            <a:pPr fontAlgn="base"/>
            <a:r>
              <a:rPr lang="en-MY" dirty="0"/>
              <a:t>Slow focus (depending on model)</a:t>
            </a:r>
          </a:p>
          <a:p>
            <a:pPr fontAlgn="base"/>
            <a:endParaRPr lang="en-MY" dirty="0"/>
          </a:p>
          <a:p>
            <a:endParaRPr lang="en-MY" dirty="0"/>
          </a:p>
          <a:p>
            <a:endParaRPr lang="en-MY" dirty="0"/>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669333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Digital Compact Cameras </a:t>
            </a:r>
          </a:p>
        </p:txBody>
      </p:sp>
      <p:pic>
        <p:nvPicPr>
          <p:cNvPr id="6" name="Content Placeholder 5" descr="A house with bushes in the background&#10;&#10;Description automatically generated">
            <a:extLst>
              <a:ext uri="{FF2B5EF4-FFF2-40B4-BE49-F238E27FC236}">
                <a16:creationId xmlns:a16="http://schemas.microsoft.com/office/drawing/2014/main" id="{F5A69350-068C-4031-A264-1E2535D72A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6708" y="1978025"/>
            <a:ext cx="5598584" cy="4198938"/>
          </a:xfrm>
        </p:spPr>
      </p:pic>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2771028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Mirrorless Cameras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2" name="Content Placeholder 4">
            <a:extLst>
              <a:ext uri="{FF2B5EF4-FFF2-40B4-BE49-F238E27FC236}">
                <a16:creationId xmlns:a16="http://schemas.microsoft.com/office/drawing/2014/main" id="{6345C815-2271-406B-8BD0-2C6CFF47A7D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33164" y="1978025"/>
            <a:ext cx="6325672" cy="4198938"/>
          </a:xfrm>
        </p:spPr>
      </p:pic>
    </p:spTree>
    <p:extLst>
      <p:ext uri="{BB962C8B-B14F-4D97-AF65-F5344CB8AC3E}">
        <p14:creationId xmlns:p14="http://schemas.microsoft.com/office/powerpoint/2010/main" val="1721044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Mirrorless Cameras </a:t>
            </a:r>
          </a:p>
        </p:txBody>
      </p:sp>
      <p:sp>
        <p:nvSpPr>
          <p:cNvPr id="14" name="Content Placeholder 13">
            <a:extLst>
              <a:ext uri="{FF2B5EF4-FFF2-40B4-BE49-F238E27FC236}">
                <a16:creationId xmlns:a16="http://schemas.microsoft.com/office/drawing/2014/main" id="{F78ACCD3-DDB3-44F8-9054-32062A76784C}"/>
              </a:ext>
            </a:extLst>
          </p:cNvPr>
          <p:cNvSpPr>
            <a:spLocks noGrp="1"/>
          </p:cNvSpPr>
          <p:nvPr>
            <p:ph idx="1"/>
          </p:nvPr>
        </p:nvSpPr>
        <p:spPr>
          <a:xfrm>
            <a:off x="838200" y="1978025"/>
            <a:ext cx="10515600" cy="4198938"/>
          </a:xfrm>
        </p:spPr>
        <p:txBody>
          <a:bodyPr/>
          <a:lstStyle/>
          <a:p>
            <a:r>
              <a:rPr lang="en-MY" dirty="0"/>
              <a:t>A digital camera that accepts different lenses. Also called a "mirrorless interchangeable-lens camera" (MILC), "hybrid camera" and "compact system camera" (CSC), the body is thinner than a digital SLR (DSLR) because it does not use a mechanical mirror to switch the scene between the optical viewfinder and image sensor.</a:t>
            </a:r>
          </a:p>
          <a:p>
            <a:endParaRPr lang="en-MY" dirty="0"/>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2119686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Camera</a:t>
            </a:r>
          </a:p>
        </p:txBody>
      </p:sp>
      <p:sp>
        <p:nvSpPr>
          <p:cNvPr id="3" name="Content Placeholder 2">
            <a:extLst>
              <a:ext uri="{FF2B5EF4-FFF2-40B4-BE49-F238E27FC236}">
                <a16:creationId xmlns:a16="http://schemas.microsoft.com/office/drawing/2014/main" id="{BDC8F99A-F669-4734-9968-BF686BF9DC31}"/>
              </a:ext>
            </a:extLst>
          </p:cNvPr>
          <p:cNvSpPr>
            <a:spLocks noGrp="1"/>
          </p:cNvSpPr>
          <p:nvPr>
            <p:ph idx="1"/>
          </p:nvPr>
        </p:nvSpPr>
        <p:spPr>
          <a:xfrm>
            <a:off x="838200" y="1978025"/>
            <a:ext cx="10515600" cy="4198938"/>
          </a:xfrm>
        </p:spPr>
        <p:txBody>
          <a:bodyPr>
            <a:normAutofit/>
          </a:bodyPr>
          <a:lstStyle/>
          <a:p>
            <a:r>
              <a:rPr lang="en-MY" dirty="0"/>
              <a:t>The camera is a box that controls the amount of light that reaches a piece of light sensitive film or other surface inside. The original cameras did not even have a glass lens. </a:t>
            </a:r>
          </a:p>
          <a:p>
            <a:r>
              <a:rPr lang="en-MY" dirty="0"/>
              <a:t>The first cameras used a tiny hole in the front of the box to allow in light and to focus the image onto the viewing surface. </a:t>
            </a:r>
          </a:p>
          <a:p>
            <a:r>
              <a:rPr lang="en-MY" dirty="0"/>
              <a:t>Today's cameras use glass lenses to focus and capture light much more quickly and to allow us to magnify images. Film is much more sensitive and finely detailed than the first film surfaces and now, digital sensors take the place of film. </a:t>
            </a:r>
          </a:p>
          <a:p>
            <a:endParaRPr lang="en-MY" dirty="0"/>
          </a:p>
          <a:p>
            <a:endParaRPr lang="en-MY" dirty="0"/>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2585632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Mirrorless Cameras </a:t>
            </a:r>
          </a:p>
        </p:txBody>
      </p:sp>
      <p:sp>
        <p:nvSpPr>
          <p:cNvPr id="14" name="Content Placeholder 13">
            <a:extLst>
              <a:ext uri="{FF2B5EF4-FFF2-40B4-BE49-F238E27FC236}">
                <a16:creationId xmlns:a16="http://schemas.microsoft.com/office/drawing/2014/main" id="{F78ACCD3-DDB3-44F8-9054-32062A76784C}"/>
              </a:ext>
            </a:extLst>
          </p:cNvPr>
          <p:cNvSpPr>
            <a:spLocks noGrp="1"/>
          </p:cNvSpPr>
          <p:nvPr>
            <p:ph sz="half" idx="1"/>
          </p:nvPr>
        </p:nvSpPr>
        <p:spPr>
          <a:xfrm>
            <a:off x="838200" y="1978025"/>
            <a:ext cx="5181600" cy="4198938"/>
          </a:xfrm>
        </p:spPr>
        <p:txBody>
          <a:bodyPr>
            <a:normAutofit lnSpcReduction="10000"/>
          </a:bodyPr>
          <a:lstStyle/>
          <a:p>
            <a:pPr fontAlgn="base"/>
            <a:r>
              <a:rPr lang="en-MY" b="1" dirty="0"/>
              <a:t>Pros:</a:t>
            </a:r>
            <a:endParaRPr lang="en-MY" dirty="0"/>
          </a:p>
          <a:p>
            <a:pPr fontAlgn="base"/>
            <a:r>
              <a:rPr lang="en-MY" dirty="0"/>
              <a:t>Electronic viewfinder</a:t>
            </a:r>
          </a:p>
          <a:p>
            <a:pPr fontAlgn="base"/>
            <a:r>
              <a:rPr lang="en-MY" dirty="0"/>
              <a:t>Small and compact</a:t>
            </a:r>
          </a:p>
          <a:p>
            <a:pPr fontAlgn="base"/>
            <a:r>
              <a:rPr lang="en-MY" dirty="0"/>
              <a:t>Simpler operation and controls</a:t>
            </a:r>
          </a:p>
          <a:p>
            <a:pPr fontAlgn="base"/>
            <a:r>
              <a:rPr lang="en-MY" dirty="0"/>
              <a:t>Faster and better for video</a:t>
            </a:r>
          </a:p>
          <a:p>
            <a:pPr fontAlgn="base"/>
            <a:r>
              <a:rPr lang="en-MY" dirty="0"/>
              <a:t>Higher video quality even in lower-end models</a:t>
            </a:r>
          </a:p>
          <a:p>
            <a:pPr fontAlgn="base"/>
            <a:r>
              <a:rPr lang="en-MY" dirty="0"/>
              <a:t>Shoots more images at faster shutter speeds</a:t>
            </a:r>
          </a:p>
          <a:p>
            <a:endParaRPr lang="en-MY" dirty="0"/>
          </a:p>
        </p:txBody>
      </p:sp>
      <p:sp>
        <p:nvSpPr>
          <p:cNvPr id="3" name="Content Placeholder 2">
            <a:extLst>
              <a:ext uri="{FF2B5EF4-FFF2-40B4-BE49-F238E27FC236}">
                <a16:creationId xmlns:a16="http://schemas.microsoft.com/office/drawing/2014/main" id="{A1C9B053-5A09-4BF9-B4EF-EA516B916940}"/>
              </a:ext>
            </a:extLst>
          </p:cNvPr>
          <p:cNvSpPr>
            <a:spLocks noGrp="1"/>
          </p:cNvSpPr>
          <p:nvPr>
            <p:ph sz="half" idx="2"/>
          </p:nvPr>
        </p:nvSpPr>
        <p:spPr>
          <a:xfrm>
            <a:off x="6172200" y="1978025"/>
            <a:ext cx="5181600" cy="4198938"/>
          </a:xfrm>
        </p:spPr>
        <p:txBody>
          <a:bodyPr>
            <a:normAutofit lnSpcReduction="10000"/>
          </a:bodyPr>
          <a:lstStyle/>
          <a:p>
            <a:pPr fontAlgn="base"/>
            <a:r>
              <a:rPr lang="en-MY" b="1" dirty="0"/>
              <a:t>Cons:</a:t>
            </a:r>
            <a:endParaRPr lang="en-MY" dirty="0"/>
          </a:p>
          <a:p>
            <a:pPr fontAlgn="base"/>
            <a:r>
              <a:rPr lang="en-MY" dirty="0"/>
              <a:t>Shorter battery life</a:t>
            </a:r>
          </a:p>
          <a:p>
            <a:pPr fontAlgn="base"/>
            <a:r>
              <a:rPr lang="en-MY" dirty="0"/>
              <a:t>Slower autofocus</a:t>
            </a:r>
          </a:p>
          <a:p>
            <a:pPr fontAlgn="base"/>
            <a:r>
              <a:rPr lang="en-MY" dirty="0"/>
              <a:t>Fewer lenses and accessories (mount adapter for various lenses)</a:t>
            </a:r>
          </a:p>
          <a:p>
            <a:endParaRPr lang="en-MY" dirty="0"/>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3744859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Mirrorless Cameras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1" name="Content Placeholder 5">
            <a:extLst>
              <a:ext uri="{FF2B5EF4-FFF2-40B4-BE49-F238E27FC236}">
                <a16:creationId xmlns:a16="http://schemas.microsoft.com/office/drawing/2014/main" id="{3F2D0FF9-1A33-499D-A748-9E053DF931C2}"/>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329531" y="1978025"/>
            <a:ext cx="4198938" cy="4198938"/>
          </a:xfrm>
        </p:spPr>
      </p:pic>
      <p:pic>
        <p:nvPicPr>
          <p:cNvPr id="12" name="Content Placeholder 6">
            <a:extLst>
              <a:ext uri="{FF2B5EF4-FFF2-40B4-BE49-F238E27FC236}">
                <a16:creationId xmlns:a16="http://schemas.microsoft.com/office/drawing/2014/main" id="{7BFE36BE-CC7B-4C8C-A2CE-5C71F37BCD44}"/>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3118" t="20286" b="-404"/>
          <a:stretch/>
        </p:blipFill>
        <p:spPr>
          <a:xfrm>
            <a:off x="6172200" y="2484761"/>
            <a:ext cx="5181600" cy="3185465"/>
          </a:xfrm>
        </p:spPr>
      </p:pic>
    </p:spTree>
    <p:extLst>
      <p:ext uri="{BB962C8B-B14F-4D97-AF65-F5344CB8AC3E}">
        <p14:creationId xmlns:p14="http://schemas.microsoft.com/office/powerpoint/2010/main" val="388278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Digital SLR Cameras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1" name="Content Placeholder 8">
            <a:extLst>
              <a:ext uri="{FF2B5EF4-FFF2-40B4-BE49-F238E27FC236}">
                <a16:creationId xmlns:a16="http://schemas.microsoft.com/office/drawing/2014/main" id="{D893D647-B4D7-4ED7-A80F-E2AC2CCF4E3B}"/>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824" t="33361" b="15329"/>
          <a:stretch/>
        </p:blipFill>
        <p:spPr>
          <a:xfrm>
            <a:off x="509924" y="1962660"/>
            <a:ext cx="11172152" cy="3875843"/>
          </a:xfrm>
          <a:prstGeom prst="rect">
            <a:avLst/>
          </a:prstGeom>
        </p:spPr>
      </p:pic>
    </p:spTree>
    <p:extLst>
      <p:ext uri="{BB962C8B-B14F-4D97-AF65-F5344CB8AC3E}">
        <p14:creationId xmlns:p14="http://schemas.microsoft.com/office/powerpoint/2010/main" val="2673393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Digital SLR Cameras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3" name="Content Placeholder 4">
            <a:extLst>
              <a:ext uri="{FF2B5EF4-FFF2-40B4-BE49-F238E27FC236}">
                <a16:creationId xmlns:a16="http://schemas.microsoft.com/office/drawing/2014/main" id="{2C48148D-9116-4B16-80D8-FC88EBACB51B}"/>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838200" y="2281539"/>
            <a:ext cx="5181600" cy="3439510"/>
          </a:xfrm>
        </p:spPr>
      </p:pic>
      <p:pic>
        <p:nvPicPr>
          <p:cNvPr id="16" name="Content Placeholder 6">
            <a:extLst>
              <a:ext uri="{FF2B5EF4-FFF2-40B4-BE49-F238E27FC236}">
                <a16:creationId xmlns:a16="http://schemas.microsoft.com/office/drawing/2014/main" id="{062E4E29-B771-4244-B234-AB7B4465DB23}"/>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t="9524" b="12848"/>
          <a:stretch/>
        </p:blipFill>
        <p:spPr>
          <a:xfrm>
            <a:off x="6172200" y="2666283"/>
            <a:ext cx="5181600" cy="2670022"/>
          </a:xfrm>
        </p:spPr>
      </p:pic>
    </p:spTree>
    <p:extLst>
      <p:ext uri="{BB962C8B-B14F-4D97-AF65-F5344CB8AC3E}">
        <p14:creationId xmlns:p14="http://schemas.microsoft.com/office/powerpoint/2010/main" val="592877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Digital SLR Cameras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
        <p:nvSpPr>
          <p:cNvPr id="4" name="Content Placeholder 3">
            <a:extLst>
              <a:ext uri="{FF2B5EF4-FFF2-40B4-BE49-F238E27FC236}">
                <a16:creationId xmlns:a16="http://schemas.microsoft.com/office/drawing/2014/main" id="{68B1EB5E-C948-4C29-BD35-A78E31AD64AB}"/>
              </a:ext>
            </a:extLst>
          </p:cNvPr>
          <p:cNvSpPr>
            <a:spLocks noGrp="1"/>
          </p:cNvSpPr>
          <p:nvPr>
            <p:ph idx="1"/>
          </p:nvPr>
        </p:nvSpPr>
        <p:spPr>
          <a:xfrm>
            <a:off x="838200" y="1978025"/>
            <a:ext cx="10515600" cy="4198938"/>
          </a:xfrm>
        </p:spPr>
        <p:txBody>
          <a:bodyPr/>
          <a:lstStyle/>
          <a:p>
            <a:r>
              <a:rPr lang="en-MY" dirty="0"/>
              <a:t>Digital SLR cameras also known as DSLR.</a:t>
            </a:r>
          </a:p>
          <a:p>
            <a:r>
              <a:rPr lang="en-MY" dirty="0"/>
              <a:t>It has single-lens reflex mechanism.</a:t>
            </a:r>
          </a:p>
          <a:p>
            <a:r>
              <a:rPr lang="en-MY" dirty="0"/>
              <a:t>It has a digital imaging sensor. (the opposite side of photographic film)</a:t>
            </a:r>
          </a:p>
          <a:p>
            <a:r>
              <a:rPr lang="en-MY" dirty="0"/>
              <a:t>Lens on DSLR can be interchangeable. </a:t>
            </a:r>
          </a:p>
          <a:p>
            <a:endParaRPr lang="en-MY" dirty="0"/>
          </a:p>
          <a:p>
            <a:endParaRPr lang="en-MY" dirty="0"/>
          </a:p>
          <a:p>
            <a:endParaRPr lang="en-MY" dirty="0"/>
          </a:p>
        </p:txBody>
      </p:sp>
    </p:spTree>
    <p:extLst>
      <p:ext uri="{BB962C8B-B14F-4D97-AF65-F5344CB8AC3E}">
        <p14:creationId xmlns:p14="http://schemas.microsoft.com/office/powerpoint/2010/main" val="76506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Digital SLR Cameras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2" name="Content Placeholder 11">
            <a:extLst>
              <a:ext uri="{FF2B5EF4-FFF2-40B4-BE49-F238E27FC236}">
                <a16:creationId xmlns:a16="http://schemas.microsoft.com/office/drawing/2014/main" id="{700C2C00-8075-4339-81A9-B76F9F3698A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8046" t="37177" r="6609" b="7195"/>
          <a:stretch/>
        </p:blipFill>
        <p:spPr>
          <a:xfrm>
            <a:off x="1584779" y="1978025"/>
            <a:ext cx="9022441" cy="3903662"/>
          </a:xfrm>
          <a:prstGeom prst="rect">
            <a:avLst/>
          </a:prstGeom>
        </p:spPr>
      </p:pic>
    </p:spTree>
    <p:extLst>
      <p:ext uri="{BB962C8B-B14F-4D97-AF65-F5344CB8AC3E}">
        <p14:creationId xmlns:p14="http://schemas.microsoft.com/office/powerpoint/2010/main" val="3130387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Digital SLR Cameras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
        <p:nvSpPr>
          <p:cNvPr id="4" name="Content Placeholder 3">
            <a:extLst>
              <a:ext uri="{FF2B5EF4-FFF2-40B4-BE49-F238E27FC236}">
                <a16:creationId xmlns:a16="http://schemas.microsoft.com/office/drawing/2014/main" id="{D630056E-26B5-4ABB-9CFB-68EE944A8450}"/>
              </a:ext>
            </a:extLst>
          </p:cNvPr>
          <p:cNvSpPr>
            <a:spLocks noGrp="1"/>
          </p:cNvSpPr>
          <p:nvPr>
            <p:ph sz="half" idx="1"/>
          </p:nvPr>
        </p:nvSpPr>
        <p:spPr>
          <a:xfrm>
            <a:off x="838200" y="1978025"/>
            <a:ext cx="5181600" cy="4198938"/>
          </a:xfrm>
        </p:spPr>
        <p:txBody>
          <a:bodyPr/>
          <a:lstStyle/>
          <a:p>
            <a:pPr fontAlgn="base"/>
            <a:r>
              <a:rPr lang="en-MY" b="1" dirty="0"/>
              <a:t>Pros:</a:t>
            </a:r>
            <a:endParaRPr lang="en-MY" dirty="0"/>
          </a:p>
          <a:p>
            <a:pPr fontAlgn="base"/>
            <a:r>
              <a:rPr lang="en-MY" dirty="0"/>
              <a:t>Fully customizable settings</a:t>
            </a:r>
          </a:p>
          <a:p>
            <a:pPr fontAlgn="base"/>
            <a:r>
              <a:rPr lang="en-MY" dirty="0"/>
              <a:t>Large sensors for cleaner images</a:t>
            </a:r>
          </a:p>
          <a:p>
            <a:pPr fontAlgn="base"/>
            <a:r>
              <a:rPr lang="en-MY" dirty="0"/>
              <a:t>Optical viewfinder</a:t>
            </a:r>
          </a:p>
          <a:p>
            <a:pPr fontAlgn="base"/>
            <a:r>
              <a:rPr lang="en-MY" dirty="0"/>
              <a:t>High-resolution photo output</a:t>
            </a:r>
          </a:p>
          <a:p>
            <a:pPr fontAlgn="base"/>
            <a:r>
              <a:rPr lang="en-MY" dirty="0"/>
              <a:t>Full HD to UHD video output</a:t>
            </a:r>
          </a:p>
          <a:p>
            <a:pPr fontAlgn="base"/>
            <a:r>
              <a:rPr lang="en-MY" dirty="0"/>
              <a:t>Wide variety of camera body and lens choices</a:t>
            </a:r>
          </a:p>
          <a:p>
            <a:endParaRPr lang="en-MY" dirty="0"/>
          </a:p>
        </p:txBody>
      </p:sp>
      <p:sp>
        <p:nvSpPr>
          <p:cNvPr id="11" name="Content Placeholder 10">
            <a:extLst>
              <a:ext uri="{FF2B5EF4-FFF2-40B4-BE49-F238E27FC236}">
                <a16:creationId xmlns:a16="http://schemas.microsoft.com/office/drawing/2014/main" id="{66133AFA-CADB-4B03-859E-7519CB65F0F1}"/>
              </a:ext>
            </a:extLst>
          </p:cNvPr>
          <p:cNvSpPr>
            <a:spLocks noGrp="1"/>
          </p:cNvSpPr>
          <p:nvPr>
            <p:ph sz="half" idx="2"/>
          </p:nvPr>
        </p:nvSpPr>
        <p:spPr>
          <a:xfrm>
            <a:off x="6172200" y="1978025"/>
            <a:ext cx="5181600" cy="4198938"/>
          </a:xfrm>
        </p:spPr>
        <p:txBody>
          <a:bodyPr/>
          <a:lstStyle/>
          <a:p>
            <a:pPr fontAlgn="base"/>
            <a:r>
              <a:rPr lang="en-MY" b="1" dirty="0"/>
              <a:t>Cons:</a:t>
            </a:r>
            <a:endParaRPr lang="en-MY" dirty="0"/>
          </a:p>
          <a:p>
            <a:pPr fontAlgn="base"/>
            <a:r>
              <a:rPr lang="en-MY" dirty="0"/>
              <a:t>Bigger and bulkier</a:t>
            </a:r>
          </a:p>
          <a:p>
            <a:pPr fontAlgn="base"/>
            <a:r>
              <a:rPr lang="en-MY" dirty="0"/>
              <a:t>Higher cost</a:t>
            </a:r>
          </a:p>
          <a:p>
            <a:pPr fontAlgn="base"/>
            <a:r>
              <a:rPr lang="en-MY" dirty="0"/>
              <a:t>Requires ample know-how</a:t>
            </a:r>
          </a:p>
          <a:p>
            <a:endParaRPr lang="en-MY" dirty="0"/>
          </a:p>
        </p:txBody>
      </p:sp>
    </p:spTree>
    <p:extLst>
      <p:ext uri="{BB962C8B-B14F-4D97-AF65-F5344CB8AC3E}">
        <p14:creationId xmlns:p14="http://schemas.microsoft.com/office/powerpoint/2010/main" val="465202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Digital SLR Cameras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2" name="Content Placeholder 12">
            <a:extLst>
              <a:ext uri="{FF2B5EF4-FFF2-40B4-BE49-F238E27FC236}">
                <a16:creationId xmlns:a16="http://schemas.microsoft.com/office/drawing/2014/main" id="{45AD3B1A-7B42-4903-B29D-855FD2312BB5}"/>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t="17643" b="17317"/>
          <a:stretch/>
        </p:blipFill>
        <p:spPr>
          <a:xfrm>
            <a:off x="1197009" y="2618970"/>
            <a:ext cx="4484972" cy="2917047"/>
          </a:xfrm>
        </p:spPr>
      </p:pic>
      <p:pic>
        <p:nvPicPr>
          <p:cNvPr id="13" name="Content Placeholder 7">
            <a:extLst>
              <a:ext uri="{FF2B5EF4-FFF2-40B4-BE49-F238E27FC236}">
                <a16:creationId xmlns:a16="http://schemas.microsoft.com/office/drawing/2014/main" id="{07AC3AF1-6AB6-47F6-8663-459970C0D4F2}"/>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172200" y="2618970"/>
            <a:ext cx="5181600" cy="2917048"/>
          </a:xfrm>
        </p:spPr>
      </p:pic>
    </p:spTree>
    <p:extLst>
      <p:ext uri="{BB962C8B-B14F-4D97-AF65-F5344CB8AC3E}">
        <p14:creationId xmlns:p14="http://schemas.microsoft.com/office/powerpoint/2010/main" val="1147805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Drones</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2" name="Content Placeholder 4">
            <a:extLst>
              <a:ext uri="{FF2B5EF4-FFF2-40B4-BE49-F238E27FC236}">
                <a16:creationId xmlns:a16="http://schemas.microsoft.com/office/drawing/2014/main" id="{F25DE453-9BED-458B-864C-2DEEB3B735D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030883" y="1978025"/>
            <a:ext cx="6130233" cy="4069207"/>
          </a:xfrm>
        </p:spPr>
      </p:pic>
    </p:spTree>
    <p:extLst>
      <p:ext uri="{BB962C8B-B14F-4D97-AF65-F5344CB8AC3E}">
        <p14:creationId xmlns:p14="http://schemas.microsoft.com/office/powerpoint/2010/main" val="1517761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Drones</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
        <p:nvSpPr>
          <p:cNvPr id="4" name="Content Placeholder 3">
            <a:extLst>
              <a:ext uri="{FF2B5EF4-FFF2-40B4-BE49-F238E27FC236}">
                <a16:creationId xmlns:a16="http://schemas.microsoft.com/office/drawing/2014/main" id="{134300AE-F7EC-4CE7-AA86-E4EA0E64E8FF}"/>
              </a:ext>
            </a:extLst>
          </p:cNvPr>
          <p:cNvSpPr>
            <a:spLocks noGrp="1"/>
          </p:cNvSpPr>
          <p:nvPr>
            <p:ph idx="1"/>
          </p:nvPr>
        </p:nvSpPr>
        <p:spPr>
          <a:xfrm>
            <a:off x="838200" y="1978025"/>
            <a:ext cx="10515600" cy="4198938"/>
          </a:xfrm>
        </p:spPr>
        <p:txBody>
          <a:bodyPr/>
          <a:lstStyle/>
          <a:p>
            <a:r>
              <a:rPr lang="en-MY" dirty="0"/>
              <a:t>Unmanned aerial vehicle (UAV) also commonly known as drone.</a:t>
            </a:r>
          </a:p>
          <a:p>
            <a:r>
              <a:rPr lang="en-MY" dirty="0"/>
              <a:t>It is an aircraft without a human pilot aboard. Pilot normally on platform such as ground or boat (water such as lake, river and sea) </a:t>
            </a:r>
          </a:p>
          <a:p>
            <a:r>
              <a:rPr lang="en-MY" dirty="0"/>
              <a:t>The drones’ components are the aircraft, controller (sometimes can be more than 1) and display panel (can be on-board display panel or smartphone/ tablet). </a:t>
            </a:r>
          </a:p>
          <a:p>
            <a:r>
              <a:rPr lang="en-MY" dirty="0"/>
              <a:t>The flight operation of the drone can be fully manual by the pilot, semi-auto or fully autonomous by the aircraft.</a:t>
            </a:r>
          </a:p>
          <a:p>
            <a:endParaRPr lang="en-MY" dirty="0"/>
          </a:p>
        </p:txBody>
      </p:sp>
    </p:spTree>
    <p:extLst>
      <p:ext uri="{BB962C8B-B14F-4D97-AF65-F5344CB8AC3E}">
        <p14:creationId xmlns:p14="http://schemas.microsoft.com/office/powerpoint/2010/main" val="2790645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Evolution</a:t>
            </a:r>
          </a:p>
        </p:txBody>
      </p:sp>
      <p:sp>
        <p:nvSpPr>
          <p:cNvPr id="3" name="Content Placeholder 2">
            <a:extLst>
              <a:ext uri="{FF2B5EF4-FFF2-40B4-BE49-F238E27FC236}">
                <a16:creationId xmlns:a16="http://schemas.microsoft.com/office/drawing/2014/main" id="{BDC8F99A-F669-4734-9968-BF686BF9DC31}"/>
              </a:ext>
            </a:extLst>
          </p:cNvPr>
          <p:cNvSpPr>
            <a:spLocks noGrp="1"/>
          </p:cNvSpPr>
          <p:nvPr>
            <p:ph idx="1"/>
          </p:nvPr>
        </p:nvSpPr>
        <p:spPr>
          <a:xfrm>
            <a:off x="838200" y="1978025"/>
            <a:ext cx="10515600" cy="4198938"/>
          </a:xfrm>
        </p:spPr>
        <p:txBody>
          <a:bodyPr>
            <a:normAutofit fontScale="92500" lnSpcReduction="20000"/>
          </a:bodyPr>
          <a:lstStyle/>
          <a:p>
            <a:r>
              <a:rPr lang="en-MY" dirty="0"/>
              <a:t>Development in technology has a great impact towards today’s photography equipment/ gears. </a:t>
            </a:r>
          </a:p>
          <a:p>
            <a:r>
              <a:rPr lang="en-MY" dirty="0"/>
              <a:t>Now, camera comes in many forms such as:</a:t>
            </a:r>
          </a:p>
          <a:p>
            <a:pPr marL="571500" indent="-571500">
              <a:buFont typeface="+mj-lt"/>
              <a:buAutoNum type="romanLcPeriod"/>
            </a:pPr>
            <a:r>
              <a:rPr lang="en-MY" dirty="0"/>
              <a:t>Phones @ Smartphones</a:t>
            </a:r>
          </a:p>
          <a:p>
            <a:pPr marL="571500" indent="-571500">
              <a:buFont typeface="+mj-lt"/>
              <a:buAutoNum type="romanLcPeriod"/>
            </a:pPr>
            <a:r>
              <a:rPr lang="en-MY" dirty="0"/>
              <a:t>Action Cameras</a:t>
            </a:r>
          </a:p>
          <a:p>
            <a:pPr marL="571500" indent="-571500">
              <a:buFont typeface="+mj-lt"/>
              <a:buAutoNum type="romanLcPeriod"/>
            </a:pPr>
            <a:r>
              <a:rPr lang="en-MY" dirty="0"/>
              <a:t>360 Cameras</a:t>
            </a:r>
          </a:p>
          <a:p>
            <a:pPr marL="571500" indent="-571500">
              <a:buFont typeface="+mj-lt"/>
              <a:buAutoNum type="romanLcPeriod"/>
            </a:pPr>
            <a:r>
              <a:rPr lang="en-MY" dirty="0"/>
              <a:t>Digital Compact Cameras</a:t>
            </a:r>
          </a:p>
          <a:p>
            <a:pPr marL="571500" indent="-571500">
              <a:buFont typeface="+mj-lt"/>
              <a:buAutoNum type="romanLcPeriod"/>
            </a:pPr>
            <a:r>
              <a:rPr lang="en-MY" dirty="0"/>
              <a:t>Mirrorless Cameras</a:t>
            </a:r>
          </a:p>
          <a:p>
            <a:pPr marL="571500" indent="-571500">
              <a:buFont typeface="+mj-lt"/>
              <a:buAutoNum type="romanLcPeriod"/>
            </a:pPr>
            <a:r>
              <a:rPr lang="en-MY" dirty="0"/>
              <a:t>Digital SLR Cameras</a:t>
            </a:r>
          </a:p>
          <a:p>
            <a:pPr marL="571500" indent="-571500">
              <a:buFont typeface="+mj-lt"/>
              <a:buAutoNum type="romanLcPeriod"/>
            </a:pPr>
            <a:r>
              <a:rPr lang="en-MY" dirty="0"/>
              <a:t>Drone</a:t>
            </a:r>
          </a:p>
          <a:p>
            <a:endParaRPr lang="en-MY" dirty="0"/>
          </a:p>
          <a:p>
            <a:endParaRPr lang="en-MY" dirty="0"/>
          </a:p>
          <a:p>
            <a:endParaRPr lang="en-MY" dirty="0"/>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3477847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Drones</a:t>
            </a:r>
          </a:p>
        </p:txBody>
      </p:sp>
      <p:sp>
        <p:nvSpPr>
          <p:cNvPr id="3" name="Content Placeholder 2">
            <a:extLst>
              <a:ext uri="{FF2B5EF4-FFF2-40B4-BE49-F238E27FC236}">
                <a16:creationId xmlns:a16="http://schemas.microsoft.com/office/drawing/2014/main" id="{F45A65AA-EE5E-4451-A223-693607D3E38B}"/>
              </a:ext>
            </a:extLst>
          </p:cNvPr>
          <p:cNvSpPr>
            <a:spLocks noGrp="1"/>
          </p:cNvSpPr>
          <p:nvPr>
            <p:ph sz="half" idx="1"/>
          </p:nvPr>
        </p:nvSpPr>
        <p:spPr>
          <a:xfrm>
            <a:off x="838200" y="1978025"/>
            <a:ext cx="5181600" cy="4198938"/>
          </a:xfrm>
        </p:spPr>
        <p:txBody>
          <a:bodyPr/>
          <a:lstStyle/>
          <a:p>
            <a:pPr fontAlgn="base"/>
            <a:r>
              <a:rPr lang="en-MY" b="1" dirty="0"/>
              <a:t>Pros:</a:t>
            </a:r>
            <a:endParaRPr lang="en-MY" dirty="0"/>
          </a:p>
          <a:p>
            <a:pPr fontAlgn="base"/>
            <a:r>
              <a:rPr lang="en-MY" dirty="0"/>
              <a:t>Autonomous view (when the aircraft is set to fully auto)</a:t>
            </a:r>
          </a:p>
          <a:p>
            <a:pPr fontAlgn="base"/>
            <a:r>
              <a:rPr lang="en-MY" dirty="0"/>
              <a:t>Easy to change settings (either the picture or video)</a:t>
            </a:r>
          </a:p>
          <a:p>
            <a:pPr fontAlgn="base"/>
            <a:r>
              <a:rPr lang="en-MY" dirty="0"/>
              <a:t>Adds value to work (different perspective of the picture/ video)</a:t>
            </a:r>
          </a:p>
          <a:p>
            <a:endParaRPr lang="en-MY" dirty="0"/>
          </a:p>
        </p:txBody>
      </p:sp>
      <p:sp>
        <p:nvSpPr>
          <p:cNvPr id="6" name="Content Placeholder 5">
            <a:extLst>
              <a:ext uri="{FF2B5EF4-FFF2-40B4-BE49-F238E27FC236}">
                <a16:creationId xmlns:a16="http://schemas.microsoft.com/office/drawing/2014/main" id="{95EAA15E-E53D-48D6-B079-16A10D32D626}"/>
              </a:ext>
            </a:extLst>
          </p:cNvPr>
          <p:cNvSpPr>
            <a:spLocks noGrp="1"/>
          </p:cNvSpPr>
          <p:nvPr>
            <p:ph sz="half" idx="2"/>
          </p:nvPr>
        </p:nvSpPr>
        <p:spPr>
          <a:xfrm>
            <a:off x="6172200" y="1978025"/>
            <a:ext cx="5181600" cy="4198938"/>
          </a:xfrm>
        </p:spPr>
        <p:txBody>
          <a:bodyPr/>
          <a:lstStyle/>
          <a:p>
            <a:pPr fontAlgn="base"/>
            <a:r>
              <a:rPr lang="en-MY" b="1" dirty="0"/>
              <a:t>Cons:</a:t>
            </a:r>
            <a:endParaRPr lang="en-MY" dirty="0"/>
          </a:p>
          <a:p>
            <a:r>
              <a:rPr lang="en-MY" dirty="0"/>
              <a:t>Limited flexibility. (most of the drone’s camera has limited manual settings control of the camera)</a:t>
            </a:r>
          </a:p>
          <a:p>
            <a:r>
              <a:rPr lang="en-MY" dirty="0"/>
              <a:t>Requires practice, training and expertise to operate it.</a:t>
            </a:r>
          </a:p>
          <a:p>
            <a:r>
              <a:rPr lang="en-MY" dirty="0"/>
              <a:t>Magnetic or radio interference.</a:t>
            </a:r>
          </a:p>
          <a:p>
            <a:endParaRPr lang="en-MY" dirty="0"/>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4189274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Drones</a:t>
            </a:r>
          </a:p>
        </p:txBody>
      </p:sp>
      <p:pic>
        <p:nvPicPr>
          <p:cNvPr id="12" name="Content Placeholder 7">
            <a:extLst>
              <a:ext uri="{FF2B5EF4-FFF2-40B4-BE49-F238E27FC236}">
                <a16:creationId xmlns:a16="http://schemas.microsoft.com/office/drawing/2014/main" id="{73F63A5F-0403-42E9-8737-A694224E27D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3589153" y="1978025"/>
            <a:ext cx="5318494" cy="3983946"/>
          </a:xfrm>
        </p:spPr>
      </p:pic>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531563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449446-3110-4034-B3D2-62091A8948E5}"/>
              </a:ext>
            </a:extLst>
          </p:cNvPr>
          <p:cNvPicPr/>
          <p:nvPr/>
        </p:nvPicPr>
        <p:blipFill rotWithShape="1">
          <a:blip r:embed="rId2">
            <a:extLst>
              <a:ext uri="{28A0092B-C50C-407E-A947-70E740481C1C}">
                <a14:useLocalDpi xmlns:a14="http://schemas.microsoft.com/office/drawing/2010/main" val="0"/>
              </a:ext>
            </a:extLst>
          </a:blip>
          <a:srcRect t="30733" b="25275"/>
          <a:stretch/>
        </p:blipFill>
        <p:spPr>
          <a:xfrm rot="10800000">
            <a:off x="0" y="0"/>
            <a:ext cx="12192000" cy="3602038"/>
          </a:xfrm>
          <a:prstGeom prst="rect">
            <a:avLst/>
          </a:prstGeom>
          <a:effectLst>
            <a:outerShdw blurRad="50800" dist="50800" dir="5400000" algn="ctr" rotWithShape="0">
              <a:srgbClr val="000000">
                <a:alpha val="6000"/>
              </a:srgbClr>
            </a:outerShdw>
            <a:reflection endPos="0" dir="5400000" sy="-100000" algn="bl" rotWithShape="0"/>
          </a:effectLst>
        </p:spPr>
      </p:pic>
      <p:sp>
        <p:nvSpPr>
          <p:cNvPr id="2" name="Title 1">
            <a:extLst>
              <a:ext uri="{FF2B5EF4-FFF2-40B4-BE49-F238E27FC236}">
                <a16:creationId xmlns:a16="http://schemas.microsoft.com/office/drawing/2014/main" id="{02DC73EC-1F50-4093-ADCE-67CB47736A60}"/>
              </a:ext>
            </a:extLst>
          </p:cNvPr>
          <p:cNvSpPr>
            <a:spLocks noGrp="1"/>
          </p:cNvSpPr>
          <p:nvPr>
            <p:ph type="ctrTitle"/>
          </p:nvPr>
        </p:nvSpPr>
        <p:spPr>
          <a:xfrm>
            <a:off x="1668379" y="2957847"/>
            <a:ext cx="9144000" cy="2387600"/>
          </a:xfrm>
        </p:spPr>
        <p:txBody>
          <a:bodyPr>
            <a:normAutofit/>
          </a:bodyPr>
          <a:lstStyle/>
          <a:p>
            <a:r>
              <a:rPr lang="en-MY" b="1" dirty="0"/>
              <a:t>Thank You</a:t>
            </a:r>
            <a:br>
              <a:rPr lang="en-MY" b="1" dirty="0"/>
            </a:br>
            <a:endParaRPr lang="en-MY" b="1" dirty="0"/>
          </a:p>
        </p:txBody>
      </p:sp>
      <p:sp>
        <p:nvSpPr>
          <p:cNvPr id="3" name="Subtitle 2">
            <a:extLst>
              <a:ext uri="{FF2B5EF4-FFF2-40B4-BE49-F238E27FC236}">
                <a16:creationId xmlns:a16="http://schemas.microsoft.com/office/drawing/2014/main" id="{E9C1BD2C-6FC3-4DEE-8A33-BD4C6842D1F1}"/>
              </a:ext>
            </a:extLst>
          </p:cNvPr>
          <p:cNvSpPr>
            <a:spLocks noGrp="1"/>
          </p:cNvSpPr>
          <p:nvPr>
            <p:ph type="subTitle" idx="1"/>
          </p:nvPr>
        </p:nvSpPr>
        <p:spPr>
          <a:xfrm>
            <a:off x="1668379" y="5345447"/>
            <a:ext cx="9144000" cy="1655762"/>
          </a:xfrm>
        </p:spPr>
        <p:txBody>
          <a:bodyPr/>
          <a:lstStyle/>
          <a:p>
            <a:r>
              <a:rPr lang="en-MY" dirty="0"/>
              <a:t>Digital Photography and Social Media Imaging</a:t>
            </a:r>
          </a:p>
        </p:txBody>
      </p:sp>
      <p:pic>
        <p:nvPicPr>
          <p:cNvPr id="7" name="Picture 6">
            <a:extLst>
              <a:ext uri="{FF2B5EF4-FFF2-40B4-BE49-F238E27FC236}">
                <a16:creationId xmlns:a16="http://schemas.microsoft.com/office/drawing/2014/main" id="{54090C1E-16E8-49CC-969D-A429B7F30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790" y="5813736"/>
            <a:ext cx="935560" cy="935560"/>
          </a:xfrm>
          <a:prstGeom prst="rect">
            <a:avLst/>
          </a:prstGeom>
        </p:spPr>
      </p:pic>
      <p:pic>
        <p:nvPicPr>
          <p:cNvPr id="11" name="Picture 10" descr="A drawing of a cartoon character&#10;&#10;Description automatically generated">
            <a:extLst>
              <a:ext uri="{FF2B5EF4-FFF2-40B4-BE49-F238E27FC236}">
                <a16:creationId xmlns:a16="http://schemas.microsoft.com/office/drawing/2014/main" id="{C116D44C-7D7D-4607-A7AA-039F9EFE3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5813352"/>
            <a:ext cx="1968500" cy="935943"/>
          </a:xfrm>
          <a:prstGeom prst="rect">
            <a:avLst/>
          </a:prstGeom>
        </p:spPr>
      </p:pic>
    </p:spTree>
    <p:extLst>
      <p:ext uri="{BB962C8B-B14F-4D97-AF65-F5344CB8AC3E}">
        <p14:creationId xmlns:p14="http://schemas.microsoft.com/office/powerpoint/2010/main" val="1540925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Phones @ Smartphones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1" name="Content Placeholder 6">
            <a:extLst>
              <a:ext uri="{FF2B5EF4-FFF2-40B4-BE49-F238E27FC236}">
                <a16:creationId xmlns:a16="http://schemas.microsoft.com/office/drawing/2014/main" id="{165BC19D-A9B4-4DDB-8AFD-1153D5CD527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33164" y="1978025"/>
            <a:ext cx="6325672" cy="4198938"/>
          </a:xfrm>
        </p:spPr>
      </p:pic>
    </p:spTree>
    <p:extLst>
      <p:ext uri="{BB962C8B-B14F-4D97-AF65-F5344CB8AC3E}">
        <p14:creationId xmlns:p14="http://schemas.microsoft.com/office/powerpoint/2010/main" val="2083438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Phones @ Smartphones </a:t>
            </a:r>
          </a:p>
        </p:txBody>
      </p:sp>
      <p:sp>
        <p:nvSpPr>
          <p:cNvPr id="3" name="Content Placeholder 2">
            <a:extLst>
              <a:ext uri="{FF2B5EF4-FFF2-40B4-BE49-F238E27FC236}">
                <a16:creationId xmlns:a16="http://schemas.microsoft.com/office/drawing/2014/main" id="{BDC8F99A-F669-4734-9968-BF686BF9DC31}"/>
              </a:ext>
            </a:extLst>
          </p:cNvPr>
          <p:cNvSpPr>
            <a:spLocks noGrp="1"/>
          </p:cNvSpPr>
          <p:nvPr>
            <p:ph idx="1"/>
          </p:nvPr>
        </p:nvSpPr>
        <p:spPr>
          <a:xfrm>
            <a:off x="838200" y="1978025"/>
            <a:ext cx="10515600" cy="4198938"/>
          </a:xfrm>
        </p:spPr>
        <p:txBody>
          <a:bodyPr>
            <a:normAutofit/>
          </a:bodyPr>
          <a:lstStyle/>
          <a:p>
            <a:r>
              <a:rPr lang="en-MY" dirty="0"/>
              <a:t>Mobile phone that has the capacity of running functions of a computer.</a:t>
            </a:r>
          </a:p>
          <a:p>
            <a:r>
              <a:rPr lang="en-MY" dirty="0"/>
              <a:t>Most of the them, having a touchscreen interface (there are a few which as physical keyboards such as blackberry and others).</a:t>
            </a:r>
          </a:p>
          <a:p>
            <a:r>
              <a:rPr lang="en-MY" dirty="0"/>
              <a:t>Having internet access through various telco companies (various speed depending the coverage and speed connectivity).</a:t>
            </a:r>
          </a:p>
          <a:p>
            <a:r>
              <a:rPr lang="en-MY" dirty="0"/>
              <a:t>Having an operating system (iOS; Apple and Androids; Google Inc. and others, Kai, Android </a:t>
            </a:r>
            <a:r>
              <a:rPr lang="en-MY" b="1" dirty="0"/>
              <a:t>OS</a:t>
            </a:r>
            <a:r>
              <a:rPr lang="en-MY" dirty="0"/>
              <a:t> (Google Inc.) capable of running downloaded applications (apps).</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2253085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Phones @ Smartphones </a:t>
            </a:r>
          </a:p>
        </p:txBody>
      </p:sp>
      <p:sp>
        <p:nvSpPr>
          <p:cNvPr id="4" name="Content Placeholder 3">
            <a:extLst>
              <a:ext uri="{FF2B5EF4-FFF2-40B4-BE49-F238E27FC236}">
                <a16:creationId xmlns:a16="http://schemas.microsoft.com/office/drawing/2014/main" id="{9B6319D2-ABF0-4FED-9A37-F1E8B71D2793}"/>
              </a:ext>
            </a:extLst>
          </p:cNvPr>
          <p:cNvSpPr>
            <a:spLocks noGrp="1"/>
          </p:cNvSpPr>
          <p:nvPr>
            <p:ph sz="half" idx="1"/>
          </p:nvPr>
        </p:nvSpPr>
        <p:spPr>
          <a:xfrm>
            <a:off x="838200" y="1978025"/>
            <a:ext cx="5181600" cy="4198938"/>
          </a:xfrm>
        </p:spPr>
        <p:txBody>
          <a:bodyPr/>
          <a:lstStyle/>
          <a:p>
            <a:pPr fontAlgn="base"/>
            <a:r>
              <a:rPr lang="en-MY" b="1" dirty="0"/>
              <a:t>Pros:</a:t>
            </a:r>
            <a:endParaRPr lang="en-MY" dirty="0"/>
          </a:p>
          <a:p>
            <a:pPr fontAlgn="base"/>
            <a:r>
              <a:rPr lang="en-MY" dirty="0"/>
              <a:t>Compact body factor</a:t>
            </a:r>
          </a:p>
          <a:p>
            <a:pPr fontAlgn="base"/>
            <a:r>
              <a:rPr lang="en-MY" dirty="0"/>
              <a:t>Control to settings (depending on phone model)</a:t>
            </a:r>
          </a:p>
          <a:p>
            <a:pPr fontAlgn="base"/>
            <a:r>
              <a:rPr lang="en-MY" dirty="0"/>
              <a:t>Apps enable (fine tuning, editing and sharing through various social media platform)</a:t>
            </a:r>
          </a:p>
          <a:p>
            <a:endParaRPr lang="en-MY" dirty="0"/>
          </a:p>
        </p:txBody>
      </p:sp>
      <p:sp>
        <p:nvSpPr>
          <p:cNvPr id="6" name="Content Placeholder 5">
            <a:extLst>
              <a:ext uri="{FF2B5EF4-FFF2-40B4-BE49-F238E27FC236}">
                <a16:creationId xmlns:a16="http://schemas.microsoft.com/office/drawing/2014/main" id="{E6BB125E-865C-4911-A646-C1118514893B}"/>
              </a:ext>
            </a:extLst>
          </p:cNvPr>
          <p:cNvSpPr>
            <a:spLocks noGrp="1"/>
          </p:cNvSpPr>
          <p:nvPr>
            <p:ph sz="half" idx="2"/>
          </p:nvPr>
        </p:nvSpPr>
        <p:spPr>
          <a:xfrm>
            <a:off x="6172200" y="1978025"/>
            <a:ext cx="5181600" cy="4198938"/>
          </a:xfrm>
        </p:spPr>
        <p:txBody>
          <a:bodyPr/>
          <a:lstStyle/>
          <a:p>
            <a:pPr fontAlgn="base"/>
            <a:r>
              <a:rPr lang="en-MY" b="1" dirty="0"/>
              <a:t>Cons:</a:t>
            </a:r>
            <a:endParaRPr lang="en-MY" dirty="0"/>
          </a:p>
          <a:p>
            <a:pPr fontAlgn="base"/>
            <a:r>
              <a:rPr lang="en-MY" dirty="0"/>
              <a:t>Censor size</a:t>
            </a:r>
          </a:p>
          <a:p>
            <a:r>
              <a:rPr lang="en-MY" dirty="0"/>
              <a:t>Limited control settings (depending on phone model)</a:t>
            </a:r>
          </a:p>
          <a:p>
            <a:endParaRPr lang="en-MY" dirty="0"/>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Tree>
    <p:extLst>
      <p:ext uri="{BB962C8B-B14F-4D97-AF65-F5344CB8AC3E}">
        <p14:creationId xmlns:p14="http://schemas.microsoft.com/office/powerpoint/2010/main" val="181049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Phones @ Smartphones </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3" name="Content Placeholder 5">
            <a:extLst>
              <a:ext uri="{FF2B5EF4-FFF2-40B4-BE49-F238E27FC236}">
                <a16:creationId xmlns:a16="http://schemas.microsoft.com/office/drawing/2014/main" id="{1BCB60ED-FAC7-43FE-84FC-EDA8680EE74B}"/>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11480" y="2645922"/>
            <a:ext cx="5181600" cy="2710744"/>
          </a:xfrm>
        </p:spPr>
      </p:pic>
      <p:pic>
        <p:nvPicPr>
          <p:cNvPr id="14" name="Content Placeholder 7">
            <a:extLst>
              <a:ext uri="{FF2B5EF4-FFF2-40B4-BE49-F238E27FC236}">
                <a16:creationId xmlns:a16="http://schemas.microsoft.com/office/drawing/2014/main" id="{ADE8845A-EF94-4B9E-A847-6E21FFDCA19D}"/>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t="25850" b="26238"/>
          <a:stretch/>
        </p:blipFill>
        <p:spPr>
          <a:xfrm>
            <a:off x="6122399" y="2645922"/>
            <a:ext cx="5657700" cy="2710743"/>
          </a:xfrm>
        </p:spPr>
      </p:pic>
    </p:spTree>
    <p:extLst>
      <p:ext uri="{BB962C8B-B14F-4D97-AF65-F5344CB8AC3E}">
        <p14:creationId xmlns:p14="http://schemas.microsoft.com/office/powerpoint/2010/main" val="412455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Action Cameras</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pic>
        <p:nvPicPr>
          <p:cNvPr id="11" name="Content Placeholder 4">
            <a:extLst>
              <a:ext uri="{FF2B5EF4-FFF2-40B4-BE49-F238E27FC236}">
                <a16:creationId xmlns:a16="http://schemas.microsoft.com/office/drawing/2014/main" id="{07E9A288-0352-47E3-9697-5566064D73C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33164" y="1978025"/>
            <a:ext cx="6325672" cy="4198938"/>
          </a:xfrm>
        </p:spPr>
      </p:pic>
    </p:spTree>
    <p:extLst>
      <p:ext uri="{BB962C8B-B14F-4D97-AF65-F5344CB8AC3E}">
        <p14:creationId xmlns:p14="http://schemas.microsoft.com/office/powerpoint/2010/main" val="1384701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A3D1E0-D7CE-46F7-B519-1C9384459F47}"/>
              </a:ext>
            </a:extLst>
          </p:cNvPr>
          <p:cNvPicPr/>
          <p:nvPr/>
        </p:nvPicPr>
        <p:blipFill rotWithShape="1">
          <a:blip r:embed="rId2">
            <a:alphaModFix amt="30000"/>
            <a:extLst>
              <a:ext uri="{28A0092B-C50C-407E-A947-70E740481C1C}">
                <a14:useLocalDpi xmlns:a14="http://schemas.microsoft.com/office/drawing/2010/main" val="0"/>
              </a:ext>
            </a:extLst>
          </a:blip>
          <a:srcRect l="-49" t="8892" r="1" b="68138"/>
          <a:stretch/>
        </p:blipFill>
        <p:spPr>
          <a:xfrm rot="10800000">
            <a:off x="0" y="0"/>
            <a:ext cx="12192000" cy="1981200"/>
          </a:xfrm>
          <a:prstGeom prst="rect">
            <a:avLst/>
          </a:prstGeom>
          <a:effectLst>
            <a:outerShdw blurRad="50800" dist="50800" dir="5400000" algn="ctr" rotWithShape="0">
              <a:srgbClr val="000000">
                <a:alpha val="6000"/>
              </a:srgbClr>
            </a:outerShdw>
            <a:reflection endPos="0" dist="50800" dir="5400000" sy="-100000" algn="bl" rotWithShape="0"/>
          </a:effectLst>
        </p:spPr>
      </p:pic>
      <p:sp>
        <p:nvSpPr>
          <p:cNvPr id="2" name="Title 1">
            <a:extLst>
              <a:ext uri="{FF2B5EF4-FFF2-40B4-BE49-F238E27FC236}">
                <a16:creationId xmlns:a16="http://schemas.microsoft.com/office/drawing/2014/main" id="{E0A00EB7-8754-44F5-9580-BAEF33F5DEEF}"/>
              </a:ext>
            </a:extLst>
          </p:cNvPr>
          <p:cNvSpPr>
            <a:spLocks noGrp="1"/>
          </p:cNvSpPr>
          <p:nvPr>
            <p:ph type="title"/>
          </p:nvPr>
        </p:nvSpPr>
        <p:spPr/>
        <p:txBody>
          <a:bodyPr/>
          <a:lstStyle/>
          <a:p>
            <a:r>
              <a:rPr lang="en-MY" b="1" dirty="0"/>
              <a:t>Action Cameras</a:t>
            </a:r>
          </a:p>
        </p:txBody>
      </p:sp>
      <p:grpSp>
        <p:nvGrpSpPr>
          <p:cNvPr id="5" name="Group 4">
            <a:extLst>
              <a:ext uri="{FF2B5EF4-FFF2-40B4-BE49-F238E27FC236}">
                <a16:creationId xmlns:a16="http://schemas.microsoft.com/office/drawing/2014/main" id="{5337E358-FC44-48A9-98E9-B81DB13D8D1C}"/>
              </a:ext>
            </a:extLst>
          </p:cNvPr>
          <p:cNvGrpSpPr/>
          <p:nvPr/>
        </p:nvGrpSpPr>
        <p:grpSpPr>
          <a:xfrm>
            <a:off x="10282234" y="6172200"/>
            <a:ext cx="1627141" cy="475495"/>
            <a:chOff x="5608634" y="6273800"/>
            <a:chExt cx="1627141" cy="475495"/>
          </a:xfrm>
        </p:grpSpPr>
        <p:pic>
          <p:nvPicPr>
            <p:cNvPr id="8" name="Picture 7">
              <a:extLst>
                <a:ext uri="{FF2B5EF4-FFF2-40B4-BE49-F238E27FC236}">
                  <a16:creationId xmlns:a16="http://schemas.microsoft.com/office/drawing/2014/main" id="{A68131B7-B559-4881-964B-9BF7D76AB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634" y="6273995"/>
              <a:ext cx="475300" cy="475300"/>
            </a:xfrm>
            <a:prstGeom prst="rect">
              <a:avLst/>
            </a:prstGeom>
          </p:spPr>
        </p:pic>
        <p:pic>
          <p:nvPicPr>
            <p:cNvPr id="10" name="Picture 9" descr="A drawing of a cartoon character&#10;&#10;Description automatically generated">
              <a:extLst>
                <a:ext uri="{FF2B5EF4-FFF2-40B4-BE49-F238E27FC236}">
                  <a16:creationId xmlns:a16="http://schemas.microsoft.com/office/drawing/2014/main" id="{92E367BA-AE5C-4CE9-8532-3214FE6BB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01" y="6273800"/>
              <a:ext cx="1000074" cy="475495"/>
            </a:xfrm>
            <a:prstGeom prst="rect">
              <a:avLst/>
            </a:prstGeom>
          </p:spPr>
        </p:pic>
      </p:grpSp>
      <p:sp>
        <p:nvSpPr>
          <p:cNvPr id="9" name="Content Placeholder 2">
            <a:extLst>
              <a:ext uri="{FF2B5EF4-FFF2-40B4-BE49-F238E27FC236}">
                <a16:creationId xmlns:a16="http://schemas.microsoft.com/office/drawing/2014/main" id="{0AD96E07-E09A-43D1-B597-AA54134F83A5}"/>
              </a:ext>
            </a:extLst>
          </p:cNvPr>
          <p:cNvSpPr txBox="1">
            <a:spLocks/>
          </p:cNvSpPr>
          <p:nvPr/>
        </p:nvSpPr>
        <p:spPr>
          <a:xfrm>
            <a:off x="990600" y="1978025"/>
            <a:ext cx="10515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MY" sz="1600" dirty="0">
              <a:solidFill>
                <a:srgbClr val="000000"/>
              </a:solidFill>
            </a:endParaRPr>
          </a:p>
        </p:txBody>
      </p:sp>
      <p:sp>
        <p:nvSpPr>
          <p:cNvPr id="4" name="Content Placeholder 3">
            <a:extLst>
              <a:ext uri="{FF2B5EF4-FFF2-40B4-BE49-F238E27FC236}">
                <a16:creationId xmlns:a16="http://schemas.microsoft.com/office/drawing/2014/main" id="{AE8298F4-C4B9-4E1A-9100-4D35FC397FFC}"/>
              </a:ext>
            </a:extLst>
          </p:cNvPr>
          <p:cNvSpPr>
            <a:spLocks noGrp="1"/>
          </p:cNvSpPr>
          <p:nvPr>
            <p:ph idx="1"/>
          </p:nvPr>
        </p:nvSpPr>
        <p:spPr>
          <a:xfrm>
            <a:off x="838200" y="1978025"/>
            <a:ext cx="10515600" cy="4198938"/>
          </a:xfrm>
        </p:spPr>
        <p:txBody>
          <a:bodyPr/>
          <a:lstStyle/>
          <a:p>
            <a:r>
              <a:rPr lang="en-MY" dirty="0"/>
              <a:t>Action camera or action-cam is a digital camera records every user’s move.</a:t>
            </a:r>
          </a:p>
          <a:p>
            <a:r>
              <a:rPr lang="en-MY" dirty="0"/>
              <a:t>The recording will give the immersive experience for the viewers from the user’s perspective.</a:t>
            </a:r>
          </a:p>
          <a:p>
            <a:r>
              <a:rPr lang="en-MY" dirty="0"/>
              <a:t>Normally, action cameras are compact (small) and rugged.</a:t>
            </a:r>
          </a:p>
          <a:p>
            <a:r>
              <a:rPr lang="en-MY" dirty="0"/>
              <a:t>Even, some are waterproof (some are not but comes with waterproof casing)</a:t>
            </a:r>
          </a:p>
          <a:p>
            <a:endParaRPr lang="en-MY" dirty="0"/>
          </a:p>
        </p:txBody>
      </p:sp>
    </p:spTree>
    <p:extLst>
      <p:ext uri="{BB962C8B-B14F-4D97-AF65-F5344CB8AC3E}">
        <p14:creationId xmlns:p14="http://schemas.microsoft.com/office/powerpoint/2010/main" val="2683225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1064</Words>
  <Application>Microsoft Office PowerPoint</Application>
  <PresentationFormat>Widescreen</PresentationFormat>
  <Paragraphs>142</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Introduction of Basic Photography</vt:lpstr>
      <vt:lpstr>Camera</vt:lpstr>
      <vt:lpstr>Evolution</vt:lpstr>
      <vt:lpstr>Phones @ Smartphones </vt:lpstr>
      <vt:lpstr>Phones @ Smartphones </vt:lpstr>
      <vt:lpstr>Phones @ Smartphones </vt:lpstr>
      <vt:lpstr>Phones @ Smartphones </vt:lpstr>
      <vt:lpstr>Action Cameras</vt:lpstr>
      <vt:lpstr>Action Cameras</vt:lpstr>
      <vt:lpstr>Action Cameras</vt:lpstr>
      <vt:lpstr>360 Camera </vt:lpstr>
      <vt:lpstr>360 Camera </vt:lpstr>
      <vt:lpstr>360 Camera </vt:lpstr>
      <vt:lpstr>Digital Compact Cameras </vt:lpstr>
      <vt:lpstr>Digital Compact Cameras </vt:lpstr>
      <vt:lpstr>Digital Compact Cameras </vt:lpstr>
      <vt:lpstr>Digital Compact Cameras </vt:lpstr>
      <vt:lpstr>Mirrorless Cameras </vt:lpstr>
      <vt:lpstr>Mirrorless Cameras </vt:lpstr>
      <vt:lpstr>Mirrorless Cameras </vt:lpstr>
      <vt:lpstr>Mirrorless Cameras </vt:lpstr>
      <vt:lpstr>Digital SLR Cameras </vt:lpstr>
      <vt:lpstr>Digital SLR Cameras </vt:lpstr>
      <vt:lpstr>Digital SLR Cameras </vt:lpstr>
      <vt:lpstr>Digital SLR Cameras </vt:lpstr>
      <vt:lpstr>Digital SLR Cameras </vt:lpstr>
      <vt:lpstr>Digital SLR Cameras </vt:lpstr>
      <vt:lpstr>Drones</vt:lpstr>
      <vt:lpstr>Drones</vt:lpstr>
      <vt:lpstr>Drones</vt:lpstr>
      <vt:lpstr>Drones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Documentation Setup for Photography </dc:title>
  <dc:creator>Mohamad Zamhari Abol Hassan</dc:creator>
  <cp:lastModifiedBy>Mohamad Zamhari bin Abol Hassan</cp:lastModifiedBy>
  <cp:revision>13</cp:revision>
  <dcterms:created xsi:type="dcterms:W3CDTF">2019-12-08T11:38:11Z</dcterms:created>
  <dcterms:modified xsi:type="dcterms:W3CDTF">2019-12-15T20:23:52Z</dcterms:modified>
</cp:coreProperties>
</file>