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89"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318" r:id="rId33"/>
    <p:sldId id="319" r:id="rId34"/>
    <p:sldId id="320" r:id="rId35"/>
    <p:sldId id="321" r:id="rId36"/>
    <p:sldId id="322" r:id="rId37"/>
    <p:sldId id="323" r:id="rId38"/>
    <p:sldId id="324" r:id="rId39"/>
    <p:sldId id="325" r:id="rId40"/>
    <p:sldId id="326" r:id="rId41"/>
    <p:sldId id="327" r:id="rId42"/>
    <p:sldId id="328" r:id="rId43"/>
    <p:sldId id="32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90"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2554AF-435B-4CDC-B30B-D8593452E91E}" type="datetimeFigureOut">
              <a:rPr lang="en-MY" smtClean="0"/>
              <a:t>8/11/2018</a:t>
            </a:fld>
            <a:endParaRPr lang="en-M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9A52D-3814-45E8-A5F3-EF02C9BB3E57}" type="slidenum">
              <a:rPr lang="en-MY" smtClean="0"/>
              <a:t>‹#›</a:t>
            </a:fld>
            <a:endParaRPr lang="en-MY"/>
          </a:p>
        </p:txBody>
      </p:sp>
    </p:spTree>
    <p:extLst>
      <p:ext uri="{BB962C8B-B14F-4D97-AF65-F5344CB8AC3E}">
        <p14:creationId xmlns:p14="http://schemas.microsoft.com/office/powerpoint/2010/main" val="65677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3</a:t>
            </a:fld>
            <a:endParaRPr lang="en-US"/>
          </a:p>
        </p:txBody>
      </p:sp>
    </p:spTree>
    <p:extLst>
      <p:ext uri="{BB962C8B-B14F-4D97-AF65-F5344CB8AC3E}">
        <p14:creationId xmlns:p14="http://schemas.microsoft.com/office/powerpoint/2010/main" val="3645188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14</a:t>
            </a:fld>
            <a:endParaRPr lang="en-US"/>
          </a:p>
        </p:txBody>
      </p:sp>
    </p:spTree>
    <p:extLst>
      <p:ext uri="{BB962C8B-B14F-4D97-AF65-F5344CB8AC3E}">
        <p14:creationId xmlns:p14="http://schemas.microsoft.com/office/powerpoint/2010/main" val="2888326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15</a:t>
            </a:fld>
            <a:endParaRPr lang="en-US"/>
          </a:p>
        </p:txBody>
      </p:sp>
    </p:spTree>
    <p:extLst>
      <p:ext uri="{BB962C8B-B14F-4D97-AF65-F5344CB8AC3E}">
        <p14:creationId xmlns:p14="http://schemas.microsoft.com/office/powerpoint/2010/main" val="2901634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16</a:t>
            </a:fld>
            <a:endParaRPr lang="en-US"/>
          </a:p>
        </p:txBody>
      </p:sp>
    </p:spTree>
    <p:extLst>
      <p:ext uri="{BB962C8B-B14F-4D97-AF65-F5344CB8AC3E}">
        <p14:creationId xmlns:p14="http://schemas.microsoft.com/office/powerpoint/2010/main" val="331452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17</a:t>
            </a:fld>
            <a:endParaRPr lang="en-US"/>
          </a:p>
        </p:txBody>
      </p:sp>
    </p:spTree>
    <p:extLst>
      <p:ext uri="{BB962C8B-B14F-4D97-AF65-F5344CB8AC3E}">
        <p14:creationId xmlns:p14="http://schemas.microsoft.com/office/powerpoint/2010/main" val="3178273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18</a:t>
            </a:fld>
            <a:endParaRPr lang="en-US"/>
          </a:p>
        </p:txBody>
      </p:sp>
    </p:spTree>
    <p:extLst>
      <p:ext uri="{BB962C8B-B14F-4D97-AF65-F5344CB8AC3E}">
        <p14:creationId xmlns:p14="http://schemas.microsoft.com/office/powerpoint/2010/main" val="50613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19</a:t>
            </a:fld>
            <a:endParaRPr lang="en-US"/>
          </a:p>
        </p:txBody>
      </p:sp>
    </p:spTree>
    <p:extLst>
      <p:ext uri="{BB962C8B-B14F-4D97-AF65-F5344CB8AC3E}">
        <p14:creationId xmlns:p14="http://schemas.microsoft.com/office/powerpoint/2010/main" val="2489497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20</a:t>
            </a:fld>
            <a:endParaRPr lang="en-US"/>
          </a:p>
        </p:txBody>
      </p:sp>
    </p:spTree>
    <p:extLst>
      <p:ext uri="{BB962C8B-B14F-4D97-AF65-F5344CB8AC3E}">
        <p14:creationId xmlns:p14="http://schemas.microsoft.com/office/powerpoint/2010/main" val="2010734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21</a:t>
            </a:fld>
            <a:endParaRPr lang="en-US"/>
          </a:p>
        </p:txBody>
      </p:sp>
    </p:spTree>
    <p:extLst>
      <p:ext uri="{BB962C8B-B14F-4D97-AF65-F5344CB8AC3E}">
        <p14:creationId xmlns:p14="http://schemas.microsoft.com/office/powerpoint/2010/main" val="835030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22</a:t>
            </a:fld>
            <a:endParaRPr lang="en-US"/>
          </a:p>
        </p:txBody>
      </p:sp>
    </p:spTree>
    <p:extLst>
      <p:ext uri="{BB962C8B-B14F-4D97-AF65-F5344CB8AC3E}">
        <p14:creationId xmlns:p14="http://schemas.microsoft.com/office/powerpoint/2010/main" val="1763837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23</a:t>
            </a:fld>
            <a:endParaRPr lang="en-US"/>
          </a:p>
        </p:txBody>
      </p:sp>
    </p:spTree>
    <p:extLst>
      <p:ext uri="{BB962C8B-B14F-4D97-AF65-F5344CB8AC3E}">
        <p14:creationId xmlns:p14="http://schemas.microsoft.com/office/powerpoint/2010/main" val="2840402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4</a:t>
            </a:fld>
            <a:endParaRPr lang="en-US"/>
          </a:p>
        </p:txBody>
      </p:sp>
    </p:spTree>
    <p:extLst>
      <p:ext uri="{BB962C8B-B14F-4D97-AF65-F5344CB8AC3E}">
        <p14:creationId xmlns:p14="http://schemas.microsoft.com/office/powerpoint/2010/main" val="1393255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24</a:t>
            </a:fld>
            <a:endParaRPr lang="en-US"/>
          </a:p>
        </p:txBody>
      </p:sp>
    </p:spTree>
    <p:extLst>
      <p:ext uri="{BB962C8B-B14F-4D97-AF65-F5344CB8AC3E}">
        <p14:creationId xmlns:p14="http://schemas.microsoft.com/office/powerpoint/2010/main" val="62553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25</a:t>
            </a:fld>
            <a:endParaRPr lang="en-US"/>
          </a:p>
        </p:txBody>
      </p:sp>
    </p:spTree>
    <p:extLst>
      <p:ext uri="{BB962C8B-B14F-4D97-AF65-F5344CB8AC3E}">
        <p14:creationId xmlns:p14="http://schemas.microsoft.com/office/powerpoint/2010/main" val="4131646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26</a:t>
            </a:fld>
            <a:endParaRPr lang="en-US"/>
          </a:p>
        </p:txBody>
      </p:sp>
    </p:spTree>
    <p:extLst>
      <p:ext uri="{BB962C8B-B14F-4D97-AF65-F5344CB8AC3E}">
        <p14:creationId xmlns:p14="http://schemas.microsoft.com/office/powerpoint/2010/main" val="19748145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27</a:t>
            </a:fld>
            <a:endParaRPr lang="en-US"/>
          </a:p>
        </p:txBody>
      </p:sp>
    </p:spTree>
    <p:extLst>
      <p:ext uri="{BB962C8B-B14F-4D97-AF65-F5344CB8AC3E}">
        <p14:creationId xmlns:p14="http://schemas.microsoft.com/office/powerpoint/2010/main" val="1642806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28</a:t>
            </a:fld>
            <a:endParaRPr lang="en-US"/>
          </a:p>
        </p:txBody>
      </p:sp>
    </p:spTree>
    <p:extLst>
      <p:ext uri="{BB962C8B-B14F-4D97-AF65-F5344CB8AC3E}">
        <p14:creationId xmlns:p14="http://schemas.microsoft.com/office/powerpoint/2010/main" val="14699450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29</a:t>
            </a:fld>
            <a:endParaRPr lang="en-US"/>
          </a:p>
        </p:txBody>
      </p:sp>
    </p:spTree>
    <p:extLst>
      <p:ext uri="{BB962C8B-B14F-4D97-AF65-F5344CB8AC3E}">
        <p14:creationId xmlns:p14="http://schemas.microsoft.com/office/powerpoint/2010/main" val="3137743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30</a:t>
            </a:fld>
            <a:endParaRPr lang="en-US"/>
          </a:p>
        </p:txBody>
      </p:sp>
    </p:spTree>
    <p:extLst>
      <p:ext uri="{BB962C8B-B14F-4D97-AF65-F5344CB8AC3E}">
        <p14:creationId xmlns:p14="http://schemas.microsoft.com/office/powerpoint/2010/main" val="277547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31</a:t>
            </a:fld>
            <a:endParaRPr lang="en-US"/>
          </a:p>
        </p:txBody>
      </p:sp>
    </p:spTree>
    <p:extLst>
      <p:ext uri="{BB962C8B-B14F-4D97-AF65-F5344CB8AC3E}">
        <p14:creationId xmlns:p14="http://schemas.microsoft.com/office/powerpoint/2010/main" val="668862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32</a:t>
            </a:fld>
            <a:endParaRPr lang="en-US"/>
          </a:p>
        </p:txBody>
      </p:sp>
    </p:spTree>
    <p:extLst>
      <p:ext uri="{BB962C8B-B14F-4D97-AF65-F5344CB8AC3E}">
        <p14:creationId xmlns:p14="http://schemas.microsoft.com/office/powerpoint/2010/main" val="7741774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33</a:t>
            </a:fld>
            <a:endParaRPr lang="en-US"/>
          </a:p>
        </p:txBody>
      </p:sp>
    </p:spTree>
    <p:extLst>
      <p:ext uri="{BB962C8B-B14F-4D97-AF65-F5344CB8AC3E}">
        <p14:creationId xmlns:p14="http://schemas.microsoft.com/office/powerpoint/2010/main" val="394641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8BDAC54-ABFE-4A38-9A1B-3B0FA1154276}" type="slidenum">
              <a:rPr lang="en-US" smtClean="0"/>
              <a:pPr/>
              <a:t>5</a:t>
            </a:fld>
            <a:endParaRPr lang="en-US"/>
          </a:p>
        </p:txBody>
      </p:sp>
    </p:spTree>
    <p:extLst>
      <p:ext uri="{BB962C8B-B14F-4D97-AF65-F5344CB8AC3E}">
        <p14:creationId xmlns:p14="http://schemas.microsoft.com/office/powerpoint/2010/main" val="15980264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34</a:t>
            </a:fld>
            <a:endParaRPr lang="en-US"/>
          </a:p>
        </p:txBody>
      </p:sp>
    </p:spTree>
    <p:extLst>
      <p:ext uri="{BB962C8B-B14F-4D97-AF65-F5344CB8AC3E}">
        <p14:creationId xmlns:p14="http://schemas.microsoft.com/office/powerpoint/2010/main" val="1952759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35</a:t>
            </a:fld>
            <a:endParaRPr lang="en-US"/>
          </a:p>
        </p:txBody>
      </p:sp>
    </p:spTree>
    <p:extLst>
      <p:ext uri="{BB962C8B-B14F-4D97-AF65-F5344CB8AC3E}">
        <p14:creationId xmlns:p14="http://schemas.microsoft.com/office/powerpoint/2010/main" val="3324230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36</a:t>
            </a:fld>
            <a:endParaRPr lang="en-US"/>
          </a:p>
        </p:txBody>
      </p:sp>
    </p:spTree>
    <p:extLst>
      <p:ext uri="{BB962C8B-B14F-4D97-AF65-F5344CB8AC3E}">
        <p14:creationId xmlns:p14="http://schemas.microsoft.com/office/powerpoint/2010/main" val="3066324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37</a:t>
            </a:fld>
            <a:endParaRPr lang="en-US"/>
          </a:p>
        </p:txBody>
      </p:sp>
    </p:spTree>
    <p:extLst>
      <p:ext uri="{BB962C8B-B14F-4D97-AF65-F5344CB8AC3E}">
        <p14:creationId xmlns:p14="http://schemas.microsoft.com/office/powerpoint/2010/main" val="271019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38</a:t>
            </a:fld>
            <a:endParaRPr lang="en-US"/>
          </a:p>
        </p:txBody>
      </p:sp>
    </p:spTree>
    <p:extLst>
      <p:ext uri="{BB962C8B-B14F-4D97-AF65-F5344CB8AC3E}">
        <p14:creationId xmlns:p14="http://schemas.microsoft.com/office/powerpoint/2010/main" val="1667419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39</a:t>
            </a:fld>
            <a:endParaRPr lang="en-US"/>
          </a:p>
        </p:txBody>
      </p:sp>
    </p:spTree>
    <p:extLst>
      <p:ext uri="{BB962C8B-B14F-4D97-AF65-F5344CB8AC3E}">
        <p14:creationId xmlns:p14="http://schemas.microsoft.com/office/powerpoint/2010/main" val="41622059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40</a:t>
            </a:fld>
            <a:endParaRPr lang="en-US"/>
          </a:p>
        </p:txBody>
      </p:sp>
    </p:spTree>
    <p:extLst>
      <p:ext uri="{BB962C8B-B14F-4D97-AF65-F5344CB8AC3E}">
        <p14:creationId xmlns:p14="http://schemas.microsoft.com/office/powerpoint/2010/main" val="928911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41</a:t>
            </a:fld>
            <a:endParaRPr lang="en-US"/>
          </a:p>
        </p:txBody>
      </p:sp>
    </p:spTree>
    <p:extLst>
      <p:ext uri="{BB962C8B-B14F-4D97-AF65-F5344CB8AC3E}">
        <p14:creationId xmlns:p14="http://schemas.microsoft.com/office/powerpoint/2010/main" val="1311846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42</a:t>
            </a:fld>
            <a:endParaRPr lang="en-US"/>
          </a:p>
        </p:txBody>
      </p:sp>
    </p:spTree>
    <p:extLst>
      <p:ext uri="{BB962C8B-B14F-4D97-AF65-F5344CB8AC3E}">
        <p14:creationId xmlns:p14="http://schemas.microsoft.com/office/powerpoint/2010/main" val="2737063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8</a:t>
            </a:fld>
            <a:endParaRPr lang="en-US"/>
          </a:p>
        </p:txBody>
      </p:sp>
    </p:spTree>
    <p:extLst>
      <p:ext uri="{BB962C8B-B14F-4D97-AF65-F5344CB8AC3E}">
        <p14:creationId xmlns:p14="http://schemas.microsoft.com/office/powerpoint/2010/main" val="2925302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9</a:t>
            </a:fld>
            <a:endParaRPr lang="en-US"/>
          </a:p>
        </p:txBody>
      </p:sp>
    </p:spTree>
    <p:extLst>
      <p:ext uri="{BB962C8B-B14F-4D97-AF65-F5344CB8AC3E}">
        <p14:creationId xmlns:p14="http://schemas.microsoft.com/office/powerpoint/2010/main" val="3099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10</a:t>
            </a:fld>
            <a:endParaRPr lang="en-US"/>
          </a:p>
        </p:txBody>
      </p:sp>
    </p:spTree>
    <p:extLst>
      <p:ext uri="{BB962C8B-B14F-4D97-AF65-F5344CB8AC3E}">
        <p14:creationId xmlns:p14="http://schemas.microsoft.com/office/powerpoint/2010/main" val="38922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11</a:t>
            </a:fld>
            <a:endParaRPr lang="en-US"/>
          </a:p>
        </p:txBody>
      </p:sp>
    </p:spTree>
    <p:extLst>
      <p:ext uri="{BB962C8B-B14F-4D97-AF65-F5344CB8AC3E}">
        <p14:creationId xmlns:p14="http://schemas.microsoft.com/office/powerpoint/2010/main" val="853551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12</a:t>
            </a:fld>
            <a:endParaRPr lang="en-US"/>
          </a:p>
        </p:txBody>
      </p:sp>
    </p:spTree>
    <p:extLst>
      <p:ext uri="{BB962C8B-B14F-4D97-AF65-F5344CB8AC3E}">
        <p14:creationId xmlns:p14="http://schemas.microsoft.com/office/powerpoint/2010/main" val="381863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0871F8-D676-4B46-A775-65063AC7D7F1}" type="slidenum">
              <a:rPr lang="en-US" smtClean="0"/>
              <a:t>13</a:t>
            </a:fld>
            <a:endParaRPr lang="en-US"/>
          </a:p>
        </p:txBody>
      </p:sp>
    </p:spTree>
    <p:extLst>
      <p:ext uri="{BB962C8B-B14F-4D97-AF65-F5344CB8AC3E}">
        <p14:creationId xmlns:p14="http://schemas.microsoft.com/office/powerpoint/2010/main" val="4130626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143FC-75E5-4F2C-BFD2-9BC06ED6867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45535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143FC-75E5-4F2C-BFD2-9BC06ED6867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117609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143FC-75E5-4F2C-BFD2-9BC06ED6867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67382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F143FC-75E5-4F2C-BFD2-9BC06ED6867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125240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143FC-75E5-4F2C-BFD2-9BC06ED6867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80149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F143FC-75E5-4F2C-BFD2-9BC06ED6867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40792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F143FC-75E5-4F2C-BFD2-9BC06ED6867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97575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F143FC-75E5-4F2C-BFD2-9BC06ED6867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24051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143FC-75E5-4F2C-BFD2-9BC06ED6867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81789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143FC-75E5-4F2C-BFD2-9BC06ED6867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241546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143FC-75E5-4F2C-BFD2-9BC06ED6867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241763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143FC-75E5-4F2C-BFD2-9BC06ED68673}" type="datetimeFigureOut">
              <a:rPr lang="en-US" smtClean="0"/>
              <a:t>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CD89C-8940-42E1-BE39-0AABB391DCB4}" type="slidenum">
              <a:rPr lang="en-US" smtClean="0"/>
              <a:t>‹#›</a:t>
            </a:fld>
            <a:endParaRPr lang="en-US"/>
          </a:p>
        </p:txBody>
      </p:sp>
    </p:spTree>
    <p:extLst>
      <p:ext uri="{BB962C8B-B14F-4D97-AF65-F5344CB8AC3E}">
        <p14:creationId xmlns:p14="http://schemas.microsoft.com/office/powerpoint/2010/main" val="183309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Practice%201%20-%20Answer.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88790"/>
            <a:ext cx="9144000" cy="2387600"/>
          </a:xfrm>
        </p:spPr>
        <p:txBody>
          <a:bodyPr>
            <a:normAutofit/>
          </a:bodyPr>
          <a:lstStyle/>
          <a:p>
            <a:r>
              <a:rPr lang="en-US" sz="4000" b="1" dirty="0" smtClean="0"/>
              <a:t>Learning Unit 2 </a:t>
            </a:r>
            <a:r>
              <a:rPr lang="en-US" b="1" dirty="0" smtClean="0"/>
              <a:t/>
            </a:r>
            <a:br>
              <a:rPr lang="en-US" b="1" dirty="0" smtClean="0"/>
            </a:br>
            <a:r>
              <a:rPr lang="en-US" b="1" dirty="0" smtClean="0"/>
              <a:t>Site and species selection and hatchery design</a:t>
            </a:r>
            <a:endParaRPr lang="en-US" b="1" dirty="0"/>
          </a:p>
        </p:txBody>
      </p:sp>
      <p:sp>
        <p:nvSpPr>
          <p:cNvPr id="3" name="Subtitle 2"/>
          <p:cNvSpPr>
            <a:spLocks noGrp="1"/>
          </p:cNvSpPr>
          <p:nvPr>
            <p:ph type="subTitle" idx="1"/>
          </p:nvPr>
        </p:nvSpPr>
        <p:spPr>
          <a:xfrm>
            <a:off x="1524000" y="4469943"/>
            <a:ext cx="9144000" cy="1655762"/>
          </a:xfrm>
        </p:spPr>
        <p:txBody>
          <a:bodyPr/>
          <a:lstStyle/>
          <a:p>
            <a:r>
              <a:rPr lang="en-US" dirty="0" smtClean="0"/>
              <a:t>Faculty of Resource Science and Technology</a:t>
            </a:r>
          </a:p>
          <a:p>
            <a:endParaRPr lang="en-US" dirty="0"/>
          </a:p>
        </p:txBody>
      </p:sp>
    </p:spTree>
    <p:extLst>
      <p:ext uri="{BB962C8B-B14F-4D97-AF65-F5344CB8AC3E}">
        <p14:creationId xmlns:p14="http://schemas.microsoft.com/office/powerpoint/2010/main" val="28639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4342054"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2) </a:t>
            </a:r>
            <a:r>
              <a:rPr lang="en-US" sz="2400" b="1" dirty="0" smtClean="0">
                <a:latin typeface="+mn-lt"/>
              </a:rPr>
              <a:t>Water quality for aquaculture</a:t>
            </a:r>
            <a:endParaRPr lang="ms-MY" sz="2400" b="1" dirty="0">
              <a:latin typeface="+mn-lt"/>
            </a:endParaRPr>
          </a:p>
        </p:txBody>
      </p:sp>
      <p:sp>
        <p:nvSpPr>
          <p:cNvPr id="2" name="Rectangle 1"/>
          <p:cNvSpPr/>
          <p:nvPr/>
        </p:nvSpPr>
        <p:spPr>
          <a:xfrm>
            <a:off x="543058" y="619914"/>
            <a:ext cx="9365217"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Culture of fish and other aquatic organisms depend on some water qualities parameters</a:t>
            </a:r>
            <a:endParaRPr lang="ms-MY" dirty="0"/>
          </a:p>
        </p:txBody>
      </p:sp>
      <p:sp>
        <p:nvSpPr>
          <p:cNvPr id="29" name="Rectangle 28"/>
          <p:cNvSpPr/>
          <p:nvPr/>
        </p:nvSpPr>
        <p:spPr>
          <a:xfrm>
            <a:off x="543058" y="1360843"/>
            <a:ext cx="10061252" cy="369332"/>
          </a:xfrm>
          <a:prstGeom prst="rect">
            <a:avLst/>
          </a:prstGeom>
          <a:solidFill>
            <a:schemeClr val="bg1"/>
          </a:solidFill>
        </p:spPr>
        <p:txBody>
          <a:bodyPr wrap="square">
            <a:spAutoFit/>
          </a:bodyPr>
          <a:lstStyle/>
          <a:p>
            <a:pPr algn="just"/>
            <a:r>
              <a:rPr lang="en-US" dirty="0" smtClean="0">
                <a:solidFill>
                  <a:srgbClr val="FF0000"/>
                </a:solidFill>
                <a:latin typeface="Arial" panose="020B0604020202020204" pitchFamily="34" charset="0"/>
              </a:rPr>
              <a:t>In turn, the quality of the aquatic environment depends on the quality of the aquatic environment</a:t>
            </a:r>
            <a:endParaRPr lang="ms-MY" dirty="0">
              <a:solidFill>
                <a:srgbClr val="FF0000"/>
              </a:solidFill>
            </a:endParaRPr>
          </a:p>
        </p:txBody>
      </p:sp>
      <p:sp>
        <p:nvSpPr>
          <p:cNvPr id="32" name="Rectangle 31"/>
          <p:cNvSpPr/>
          <p:nvPr/>
        </p:nvSpPr>
        <p:spPr>
          <a:xfrm>
            <a:off x="543058" y="2538502"/>
            <a:ext cx="10061252" cy="369332"/>
          </a:xfrm>
          <a:prstGeom prst="rect">
            <a:avLst/>
          </a:prstGeom>
        </p:spPr>
        <p:txBody>
          <a:bodyPr wrap="square">
            <a:spAutoFit/>
          </a:bodyPr>
          <a:lstStyle/>
          <a:p>
            <a:pPr algn="ctr"/>
            <a:r>
              <a:rPr lang="en-US" dirty="0" smtClean="0">
                <a:solidFill>
                  <a:srgbClr val="000000"/>
                </a:solidFill>
                <a:latin typeface="Arial" panose="020B0604020202020204" pitchFamily="34" charset="0"/>
              </a:rPr>
              <a:t>Quality of aquatic environment generally depends on four kinds of factors which are:</a:t>
            </a:r>
            <a:endParaRPr lang="ms-MY" dirty="0"/>
          </a:p>
        </p:txBody>
      </p:sp>
      <p:sp>
        <p:nvSpPr>
          <p:cNvPr id="33" name="Rectangle 32"/>
          <p:cNvSpPr/>
          <p:nvPr/>
        </p:nvSpPr>
        <p:spPr>
          <a:xfrm>
            <a:off x="4175636" y="3142952"/>
            <a:ext cx="2307050"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1. Physical factors</a:t>
            </a:r>
            <a:endParaRPr lang="ms-MY" dirty="0"/>
          </a:p>
        </p:txBody>
      </p:sp>
      <p:sp>
        <p:nvSpPr>
          <p:cNvPr id="34" name="Rectangle 33"/>
          <p:cNvSpPr/>
          <p:nvPr/>
        </p:nvSpPr>
        <p:spPr>
          <a:xfrm>
            <a:off x="4175636" y="3595844"/>
            <a:ext cx="2307050" cy="369332"/>
          </a:xfrm>
          <a:prstGeom prst="rect">
            <a:avLst/>
          </a:prstGeom>
        </p:spPr>
        <p:txBody>
          <a:bodyPr wrap="square">
            <a:spAutoFit/>
          </a:bodyPr>
          <a:lstStyle/>
          <a:p>
            <a:pPr algn="just"/>
            <a:r>
              <a:rPr lang="en-US" dirty="0">
                <a:solidFill>
                  <a:srgbClr val="000000"/>
                </a:solidFill>
                <a:latin typeface="Arial" panose="020B0604020202020204" pitchFamily="34" charset="0"/>
              </a:rPr>
              <a:t>2</a:t>
            </a:r>
            <a:r>
              <a:rPr lang="en-US" dirty="0" smtClean="0">
                <a:solidFill>
                  <a:srgbClr val="000000"/>
                </a:solidFill>
                <a:latin typeface="Arial" panose="020B0604020202020204" pitchFamily="34" charset="0"/>
              </a:rPr>
              <a:t>. Chemical factors</a:t>
            </a:r>
            <a:endParaRPr lang="ms-MY" dirty="0"/>
          </a:p>
        </p:txBody>
      </p:sp>
      <p:sp>
        <p:nvSpPr>
          <p:cNvPr id="35" name="Rectangle 34"/>
          <p:cNvSpPr/>
          <p:nvPr/>
        </p:nvSpPr>
        <p:spPr>
          <a:xfrm>
            <a:off x="4175636" y="4109322"/>
            <a:ext cx="2307050"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3. Biological factors</a:t>
            </a:r>
            <a:endParaRPr lang="ms-MY" dirty="0"/>
          </a:p>
        </p:txBody>
      </p:sp>
      <p:sp>
        <p:nvSpPr>
          <p:cNvPr id="36" name="Rectangle 35"/>
          <p:cNvSpPr/>
          <p:nvPr/>
        </p:nvSpPr>
        <p:spPr>
          <a:xfrm>
            <a:off x="4175635" y="4595504"/>
            <a:ext cx="2921201"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4. Meteorological factors</a:t>
            </a:r>
            <a:endParaRPr lang="ms-MY" dirty="0"/>
          </a:p>
        </p:txBody>
      </p:sp>
      <p:sp>
        <p:nvSpPr>
          <p:cNvPr id="37" name="Rectangle 36"/>
          <p:cNvSpPr/>
          <p:nvPr/>
        </p:nvSpPr>
        <p:spPr>
          <a:xfrm>
            <a:off x="605608" y="5623529"/>
            <a:ext cx="10913101" cy="646331"/>
          </a:xfrm>
          <a:prstGeom prst="rect">
            <a:avLst/>
          </a:prstGeom>
          <a:solidFill>
            <a:schemeClr val="accent6">
              <a:lumMod val="60000"/>
              <a:lumOff val="40000"/>
            </a:schemeClr>
          </a:solidFill>
        </p:spPr>
        <p:txBody>
          <a:bodyPr wrap="square">
            <a:spAutoFit/>
          </a:bodyPr>
          <a:lstStyle/>
          <a:p>
            <a:pPr algn="ctr"/>
            <a:r>
              <a:rPr lang="en-US" b="1" dirty="0" smtClean="0">
                <a:solidFill>
                  <a:srgbClr val="000000"/>
                </a:solidFill>
                <a:latin typeface="Arial" panose="020B0604020202020204" pitchFamily="34" charset="0"/>
              </a:rPr>
              <a:t>OPTIMUM CONDITIONS OF ALL THE FACTORS COMBINEDLY CONTROL AND DETERMINE THE BEST RESULTS IN AQUACULTURE.</a:t>
            </a:r>
            <a:endParaRPr lang="ms-MY" b="1" dirty="0"/>
          </a:p>
        </p:txBody>
      </p:sp>
    </p:spTree>
    <p:extLst>
      <p:ext uri="{BB962C8B-B14F-4D97-AF65-F5344CB8AC3E}">
        <p14:creationId xmlns:p14="http://schemas.microsoft.com/office/powerpoint/2010/main" val="293016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ircle(in)">
                                      <p:cBhvr>
                                        <p:cTn id="19" dur="2000"/>
                                        <p:tgtEl>
                                          <p:spTgt spid="32"/>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ircle(in)">
                                      <p:cBhvr>
                                        <p:cTn id="22" dur="2000"/>
                                        <p:tgtEl>
                                          <p:spTgt spid="33"/>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circle(in)">
                                      <p:cBhvr>
                                        <p:cTn id="25" dur="2000"/>
                                        <p:tgtEl>
                                          <p:spTgt spid="34"/>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circle(in)">
                                      <p:cBhvr>
                                        <p:cTn id="28" dur="2000"/>
                                        <p:tgtEl>
                                          <p:spTgt spid="35"/>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circle(in)">
                                      <p:cBhvr>
                                        <p:cTn id="31" dur="20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circle(in)">
                                      <p:cBhvr>
                                        <p:cTn id="36"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9" grpId="0" animBg="1"/>
      <p:bldP spid="32" grpId="0"/>
      <p:bldP spid="33" grpId="0"/>
      <p:bldP spid="34" grpId="0"/>
      <p:bldP spid="35" grpId="0"/>
      <p:bldP spid="36" grpId="0"/>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4342054"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2) </a:t>
            </a:r>
            <a:r>
              <a:rPr lang="en-US" sz="2400" b="1" dirty="0" smtClean="0">
                <a:latin typeface="+mn-lt"/>
              </a:rPr>
              <a:t>Water quality for aquaculture</a:t>
            </a:r>
            <a:endParaRPr lang="ms-MY" sz="2400" b="1" dirty="0">
              <a:latin typeface="+mn-lt"/>
            </a:endParaRPr>
          </a:p>
        </p:txBody>
      </p:sp>
      <p:sp>
        <p:nvSpPr>
          <p:cNvPr id="2" name="Rectangle 1"/>
          <p:cNvSpPr/>
          <p:nvPr/>
        </p:nvSpPr>
        <p:spPr>
          <a:xfrm>
            <a:off x="543058" y="619914"/>
            <a:ext cx="3632577"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Components of the four factors</a:t>
            </a:r>
            <a:endParaRPr lang="ms-MY" dirty="0"/>
          </a:p>
        </p:txBody>
      </p:sp>
      <p:graphicFrame>
        <p:nvGraphicFramePr>
          <p:cNvPr id="4" name="Table 3"/>
          <p:cNvGraphicFramePr>
            <a:graphicFrameLocks noGrp="1"/>
          </p:cNvGraphicFramePr>
          <p:nvPr>
            <p:extLst/>
          </p:nvPr>
        </p:nvGraphicFramePr>
        <p:xfrm>
          <a:off x="653576" y="1095765"/>
          <a:ext cx="11233624" cy="5059680"/>
        </p:xfrm>
        <a:graphic>
          <a:graphicData uri="http://schemas.openxmlformats.org/drawingml/2006/table">
            <a:tbl>
              <a:tblPr firstRow="1" bandRow="1">
                <a:tableStyleId>{5C22544A-7EE6-4342-B048-85BDC9FD1C3A}</a:tableStyleId>
              </a:tblPr>
              <a:tblGrid>
                <a:gridCol w="1598304">
                  <a:extLst>
                    <a:ext uri="{9D8B030D-6E8A-4147-A177-3AD203B41FA5}">
                      <a16:colId xmlns:a16="http://schemas.microsoft.com/office/drawing/2014/main" val="279085232"/>
                    </a:ext>
                  </a:extLst>
                </a:gridCol>
                <a:gridCol w="3562066">
                  <a:extLst>
                    <a:ext uri="{9D8B030D-6E8A-4147-A177-3AD203B41FA5}">
                      <a16:colId xmlns:a16="http://schemas.microsoft.com/office/drawing/2014/main" val="2730364583"/>
                    </a:ext>
                  </a:extLst>
                </a:gridCol>
                <a:gridCol w="6073254">
                  <a:extLst>
                    <a:ext uri="{9D8B030D-6E8A-4147-A177-3AD203B41FA5}">
                      <a16:colId xmlns:a16="http://schemas.microsoft.com/office/drawing/2014/main" val="4032637741"/>
                    </a:ext>
                  </a:extLst>
                </a:gridCol>
              </a:tblGrid>
              <a:tr h="370840">
                <a:tc>
                  <a:txBody>
                    <a:bodyPr/>
                    <a:lstStyle/>
                    <a:p>
                      <a:r>
                        <a:rPr lang="en-US" sz="1700" dirty="0" smtClean="0"/>
                        <a:t>FACTORS</a:t>
                      </a:r>
                      <a:endParaRPr lang="ms-MY" sz="1700" dirty="0"/>
                    </a:p>
                  </a:txBody>
                  <a:tcPr/>
                </a:tc>
                <a:tc>
                  <a:txBody>
                    <a:bodyPr/>
                    <a:lstStyle/>
                    <a:p>
                      <a:r>
                        <a:rPr lang="en-US" sz="1700" dirty="0" smtClean="0"/>
                        <a:t>COMPONENTS</a:t>
                      </a:r>
                      <a:endParaRPr lang="ms-MY" sz="1700" dirty="0"/>
                    </a:p>
                  </a:txBody>
                  <a:tcPr/>
                </a:tc>
                <a:tc>
                  <a:txBody>
                    <a:bodyPr/>
                    <a:lstStyle/>
                    <a:p>
                      <a:r>
                        <a:rPr lang="en-US" sz="1700" dirty="0" smtClean="0"/>
                        <a:t>Description</a:t>
                      </a:r>
                      <a:endParaRPr lang="ms-MY" sz="1700" dirty="0"/>
                    </a:p>
                  </a:txBody>
                  <a:tcPr/>
                </a:tc>
                <a:extLst>
                  <a:ext uri="{0D108BD9-81ED-4DB2-BD59-A6C34878D82A}">
                    <a16:rowId xmlns:a16="http://schemas.microsoft.com/office/drawing/2014/main" val="1019827047"/>
                  </a:ext>
                </a:extLst>
              </a:tr>
              <a:tr h="370840">
                <a:tc rowSpan="5">
                  <a:txBody>
                    <a:bodyPr/>
                    <a:lstStyle/>
                    <a:p>
                      <a:r>
                        <a:rPr lang="en-US" sz="1700" dirty="0" smtClean="0"/>
                        <a:t>Physical </a:t>
                      </a:r>
                      <a:endParaRPr lang="ms-MY" sz="1700" dirty="0"/>
                    </a:p>
                  </a:txBody>
                  <a:tcPr/>
                </a:tc>
                <a:tc>
                  <a:txBody>
                    <a:bodyPr/>
                    <a:lstStyle/>
                    <a:p>
                      <a:r>
                        <a:rPr lang="en-US" sz="1700" dirty="0" smtClean="0"/>
                        <a:t>1. Pond bottom and productivity</a:t>
                      </a:r>
                      <a:endParaRPr lang="ms-MY" sz="1700" dirty="0"/>
                    </a:p>
                  </a:txBody>
                  <a:tcPr/>
                </a:tc>
                <a:tc>
                  <a:txBody>
                    <a:bodyPr/>
                    <a:lstStyle/>
                    <a:p>
                      <a:r>
                        <a:rPr lang="en-US" sz="1700" dirty="0" smtClean="0"/>
                        <a:t>Link with the soil substrate. </a:t>
                      </a:r>
                      <a:r>
                        <a:rPr lang="en-US" sz="1700" dirty="0" err="1" smtClean="0"/>
                        <a:t>e.g</a:t>
                      </a:r>
                      <a:r>
                        <a:rPr lang="en-US" sz="1700" dirty="0" smtClean="0"/>
                        <a:t> Loamy and alkaline soil</a:t>
                      </a:r>
                      <a:endParaRPr lang="ms-MY" sz="1700" dirty="0"/>
                    </a:p>
                  </a:txBody>
                  <a:tcPr/>
                </a:tc>
                <a:extLst>
                  <a:ext uri="{0D108BD9-81ED-4DB2-BD59-A6C34878D82A}">
                    <a16:rowId xmlns:a16="http://schemas.microsoft.com/office/drawing/2014/main" val="3017867215"/>
                  </a:ext>
                </a:extLst>
              </a:tr>
              <a:tr h="370840">
                <a:tc vMerge="1">
                  <a:txBody>
                    <a:bodyPr/>
                    <a:lstStyle/>
                    <a:p>
                      <a:endParaRPr lang="ms-MY" sz="1700" dirty="0"/>
                    </a:p>
                  </a:txBody>
                  <a:tcPr/>
                </a:tc>
                <a:tc>
                  <a:txBody>
                    <a:bodyPr/>
                    <a:lstStyle/>
                    <a:p>
                      <a:r>
                        <a:rPr lang="en-US" sz="1700" dirty="0" smtClean="0"/>
                        <a:t>2. Depth</a:t>
                      </a:r>
                      <a:endParaRPr lang="ms-MY" sz="1700" dirty="0"/>
                    </a:p>
                  </a:txBody>
                  <a:tcPr/>
                </a:tc>
                <a:tc>
                  <a:txBody>
                    <a:bodyPr/>
                    <a:lstStyle/>
                    <a:p>
                      <a:r>
                        <a:rPr lang="en-US" sz="1700" dirty="0" smtClean="0"/>
                        <a:t>Should not be shallower than 1m and deeper than 5m</a:t>
                      </a:r>
                      <a:endParaRPr lang="ms-MY" sz="1700" dirty="0"/>
                    </a:p>
                  </a:txBody>
                  <a:tcPr/>
                </a:tc>
                <a:extLst>
                  <a:ext uri="{0D108BD9-81ED-4DB2-BD59-A6C34878D82A}">
                    <a16:rowId xmlns:a16="http://schemas.microsoft.com/office/drawing/2014/main" val="27952781"/>
                  </a:ext>
                </a:extLst>
              </a:tr>
              <a:tr h="370840">
                <a:tc vMerge="1">
                  <a:txBody>
                    <a:bodyPr/>
                    <a:lstStyle/>
                    <a:p>
                      <a:endParaRPr lang="ms-MY" sz="1700" dirty="0"/>
                    </a:p>
                  </a:txBody>
                  <a:tcPr/>
                </a:tc>
                <a:tc>
                  <a:txBody>
                    <a:bodyPr/>
                    <a:lstStyle/>
                    <a:p>
                      <a:r>
                        <a:rPr lang="en-US" sz="1700" dirty="0" smtClean="0"/>
                        <a:t>3. Light</a:t>
                      </a:r>
                      <a:endParaRPr lang="ms-MY" sz="1700" dirty="0"/>
                    </a:p>
                  </a:txBody>
                  <a:tcPr/>
                </a:tc>
                <a:tc>
                  <a:txBody>
                    <a:bodyPr/>
                    <a:lstStyle/>
                    <a:p>
                      <a:r>
                        <a:rPr lang="en-US" sz="1700" dirty="0" smtClean="0"/>
                        <a:t>Sufficient quantity and intensity of light</a:t>
                      </a:r>
                      <a:r>
                        <a:rPr lang="en-US" sz="1700" baseline="0" dirty="0" smtClean="0"/>
                        <a:t> needed</a:t>
                      </a:r>
                      <a:endParaRPr lang="ms-MY" sz="1700" dirty="0"/>
                    </a:p>
                  </a:txBody>
                  <a:tcPr/>
                </a:tc>
                <a:extLst>
                  <a:ext uri="{0D108BD9-81ED-4DB2-BD59-A6C34878D82A}">
                    <a16:rowId xmlns:a16="http://schemas.microsoft.com/office/drawing/2014/main" val="2726291116"/>
                  </a:ext>
                </a:extLst>
              </a:tr>
              <a:tr h="370840">
                <a:tc vMerge="1">
                  <a:txBody>
                    <a:bodyPr/>
                    <a:lstStyle/>
                    <a:p>
                      <a:endParaRPr lang="ms-MY" sz="1700" dirty="0"/>
                    </a:p>
                  </a:txBody>
                  <a:tcPr/>
                </a:tc>
                <a:tc>
                  <a:txBody>
                    <a:bodyPr/>
                    <a:lstStyle/>
                    <a:p>
                      <a:r>
                        <a:rPr lang="en-US" sz="1700" dirty="0" smtClean="0"/>
                        <a:t>4. Temperature</a:t>
                      </a:r>
                      <a:endParaRPr lang="ms-MY" sz="1700" dirty="0"/>
                    </a:p>
                  </a:txBody>
                  <a:tcPr/>
                </a:tc>
                <a:tc>
                  <a:txBody>
                    <a:bodyPr/>
                    <a:lstStyle/>
                    <a:p>
                      <a:r>
                        <a:rPr lang="en-US" sz="1700" dirty="0" smtClean="0"/>
                        <a:t>Fish</a:t>
                      </a:r>
                      <a:r>
                        <a:rPr lang="en-US" sz="1700" baseline="0" dirty="0" smtClean="0"/>
                        <a:t> is </a:t>
                      </a:r>
                      <a:r>
                        <a:rPr lang="en-US" sz="1700" baseline="0" dirty="0" err="1" smtClean="0"/>
                        <a:t>poikilothermous</a:t>
                      </a:r>
                      <a:r>
                        <a:rPr lang="en-US" sz="1700" baseline="0" dirty="0" smtClean="0"/>
                        <a:t>. So biological activities are controlled </a:t>
                      </a:r>
                      <a:endParaRPr lang="ms-MY" sz="1700" dirty="0"/>
                    </a:p>
                  </a:txBody>
                  <a:tcPr/>
                </a:tc>
                <a:extLst>
                  <a:ext uri="{0D108BD9-81ED-4DB2-BD59-A6C34878D82A}">
                    <a16:rowId xmlns:a16="http://schemas.microsoft.com/office/drawing/2014/main" val="1175126756"/>
                  </a:ext>
                </a:extLst>
              </a:tr>
              <a:tr h="370840">
                <a:tc vMerge="1">
                  <a:txBody>
                    <a:bodyPr/>
                    <a:lstStyle/>
                    <a:p>
                      <a:endParaRPr lang="ms-MY" sz="1700" dirty="0"/>
                    </a:p>
                  </a:txBody>
                  <a:tcPr/>
                </a:tc>
                <a:tc>
                  <a:txBody>
                    <a:bodyPr/>
                    <a:lstStyle/>
                    <a:p>
                      <a:r>
                        <a:rPr lang="en-US" sz="1700" dirty="0" smtClean="0"/>
                        <a:t>5.</a:t>
                      </a:r>
                      <a:r>
                        <a:rPr lang="en-US" sz="1700" baseline="0" dirty="0" smtClean="0"/>
                        <a:t> Turbidity</a:t>
                      </a:r>
                      <a:endParaRPr lang="ms-MY" sz="1700" dirty="0"/>
                    </a:p>
                  </a:txBody>
                  <a:tcPr/>
                </a:tc>
                <a:tc>
                  <a:txBody>
                    <a:bodyPr/>
                    <a:lstStyle/>
                    <a:p>
                      <a:r>
                        <a:rPr lang="en-US" sz="1700" dirty="0" smtClean="0"/>
                        <a:t>Intensity of turbidity. Over</a:t>
                      </a:r>
                      <a:r>
                        <a:rPr lang="en-US" sz="1700" baseline="0" dirty="0" smtClean="0"/>
                        <a:t> than 20K ppm or more is lethal</a:t>
                      </a:r>
                      <a:endParaRPr lang="ms-MY" sz="1700" dirty="0"/>
                    </a:p>
                  </a:txBody>
                  <a:tcPr/>
                </a:tc>
                <a:extLst>
                  <a:ext uri="{0D108BD9-81ED-4DB2-BD59-A6C34878D82A}">
                    <a16:rowId xmlns:a16="http://schemas.microsoft.com/office/drawing/2014/main" val="1015088296"/>
                  </a:ext>
                </a:extLst>
              </a:tr>
              <a:tr h="370840">
                <a:tc>
                  <a:txBody>
                    <a:bodyPr/>
                    <a:lstStyle/>
                    <a:p>
                      <a:endParaRPr lang="ms-MY" sz="1700" dirty="0"/>
                    </a:p>
                  </a:txBody>
                  <a:tcPr/>
                </a:tc>
                <a:tc>
                  <a:txBody>
                    <a:bodyPr/>
                    <a:lstStyle/>
                    <a:p>
                      <a:endParaRPr lang="ms-MY" sz="1700" dirty="0"/>
                    </a:p>
                  </a:txBody>
                  <a:tcPr/>
                </a:tc>
                <a:tc>
                  <a:txBody>
                    <a:bodyPr/>
                    <a:lstStyle/>
                    <a:p>
                      <a:endParaRPr lang="ms-MY" sz="1700" dirty="0"/>
                    </a:p>
                  </a:txBody>
                  <a:tcPr/>
                </a:tc>
                <a:extLst>
                  <a:ext uri="{0D108BD9-81ED-4DB2-BD59-A6C34878D82A}">
                    <a16:rowId xmlns:a16="http://schemas.microsoft.com/office/drawing/2014/main" val="4224516455"/>
                  </a:ext>
                </a:extLst>
              </a:tr>
              <a:tr h="370840">
                <a:tc rowSpan="6">
                  <a:txBody>
                    <a:bodyPr/>
                    <a:lstStyle/>
                    <a:p>
                      <a:r>
                        <a:rPr lang="en-US" sz="1700" dirty="0" smtClean="0"/>
                        <a:t>Chemical</a:t>
                      </a:r>
                      <a:endParaRPr lang="ms-MY" sz="1700" dirty="0"/>
                    </a:p>
                  </a:txBody>
                  <a:tcPr/>
                </a:tc>
                <a:tc>
                  <a:txBody>
                    <a:bodyPr/>
                    <a:lstStyle/>
                    <a:p>
                      <a:r>
                        <a:rPr lang="en-US" sz="1700" dirty="0" smtClean="0"/>
                        <a:t>1. Dissolved oxygen</a:t>
                      </a:r>
                      <a:endParaRPr lang="ms-MY" sz="1700" dirty="0"/>
                    </a:p>
                  </a:txBody>
                  <a:tcPr/>
                </a:tc>
                <a:tc>
                  <a:txBody>
                    <a:bodyPr/>
                    <a:lstStyle/>
                    <a:p>
                      <a:r>
                        <a:rPr lang="en-US" sz="1700" dirty="0" smtClean="0"/>
                        <a:t>Most important</a:t>
                      </a:r>
                      <a:r>
                        <a:rPr lang="en-US" sz="1700" baseline="0" dirty="0" smtClean="0"/>
                        <a:t> factors. Optimum is 5.5 to 6.5 </a:t>
                      </a:r>
                      <a:r>
                        <a:rPr lang="en-US" sz="1700" baseline="0" dirty="0" err="1" smtClean="0"/>
                        <a:t>ppp</a:t>
                      </a:r>
                      <a:endParaRPr lang="ms-MY" sz="1700" dirty="0"/>
                    </a:p>
                  </a:txBody>
                  <a:tcPr/>
                </a:tc>
                <a:extLst>
                  <a:ext uri="{0D108BD9-81ED-4DB2-BD59-A6C34878D82A}">
                    <a16:rowId xmlns:a16="http://schemas.microsoft.com/office/drawing/2014/main" val="3330653066"/>
                  </a:ext>
                </a:extLst>
              </a:tr>
              <a:tr h="370840">
                <a:tc vMerge="1">
                  <a:txBody>
                    <a:bodyPr/>
                    <a:lstStyle/>
                    <a:p>
                      <a:endParaRPr lang="ms-MY" sz="1700" dirty="0"/>
                    </a:p>
                  </a:txBody>
                  <a:tcPr/>
                </a:tc>
                <a:tc>
                  <a:txBody>
                    <a:bodyPr/>
                    <a:lstStyle/>
                    <a:p>
                      <a:r>
                        <a:rPr lang="en-US" sz="1700" dirty="0" smtClean="0"/>
                        <a:t>2. Carbon dioxide</a:t>
                      </a:r>
                      <a:endParaRPr lang="ms-MY" sz="1700" dirty="0"/>
                    </a:p>
                  </a:txBody>
                  <a:tcPr/>
                </a:tc>
                <a:tc>
                  <a:txBody>
                    <a:bodyPr/>
                    <a:lstStyle/>
                    <a:p>
                      <a:r>
                        <a:rPr lang="en-US" sz="1700" dirty="0" smtClean="0"/>
                        <a:t>Need for maintain the primary productivities</a:t>
                      </a:r>
                      <a:endParaRPr lang="ms-MY" sz="1700" dirty="0"/>
                    </a:p>
                  </a:txBody>
                  <a:tcPr/>
                </a:tc>
                <a:extLst>
                  <a:ext uri="{0D108BD9-81ED-4DB2-BD59-A6C34878D82A}">
                    <a16:rowId xmlns:a16="http://schemas.microsoft.com/office/drawing/2014/main" val="2683894284"/>
                  </a:ext>
                </a:extLst>
              </a:tr>
              <a:tr h="370840">
                <a:tc vMerge="1">
                  <a:txBody>
                    <a:bodyPr/>
                    <a:lstStyle/>
                    <a:p>
                      <a:endParaRPr lang="ms-MY" sz="1700" dirty="0"/>
                    </a:p>
                  </a:txBody>
                  <a:tcPr/>
                </a:tc>
                <a:tc>
                  <a:txBody>
                    <a:bodyPr/>
                    <a:lstStyle/>
                    <a:p>
                      <a:r>
                        <a:rPr lang="en-US" sz="1700" dirty="0" smtClean="0"/>
                        <a:t>3.Other dissolved gases H</a:t>
                      </a:r>
                      <a:r>
                        <a:rPr lang="en-US" sz="1700" baseline="-25000" dirty="0" smtClean="0"/>
                        <a:t>2</a:t>
                      </a:r>
                      <a:r>
                        <a:rPr lang="en-US" sz="1700" dirty="0" smtClean="0"/>
                        <a:t>S,</a:t>
                      </a:r>
                      <a:r>
                        <a:rPr lang="en-US" sz="1700" baseline="0" dirty="0" smtClean="0"/>
                        <a:t> NH</a:t>
                      </a:r>
                      <a:r>
                        <a:rPr lang="en-US" sz="1700" baseline="-25000" dirty="0" smtClean="0"/>
                        <a:t>3</a:t>
                      </a:r>
                      <a:r>
                        <a:rPr lang="en-US" sz="1700" baseline="0" dirty="0" smtClean="0"/>
                        <a:t>, CH</a:t>
                      </a:r>
                      <a:r>
                        <a:rPr lang="en-US" sz="1700" baseline="-25000" dirty="0" smtClean="0"/>
                        <a:t>4</a:t>
                      </a:r>
                      <a:r>
                        <a:rPr lang="en-US" sz="1700" baseline="0" dirty="0" smtClean="0"/>
                        <a:t>, N</a:t>
                      </a:r>
                      <a:r>
                        <a:rPr lang="en-US" sz="1700" baseline="-25000" dirty="0" smtClean="0"/>
                        <a:t>2</a:t>
                      </a:r>
                      <a:r>
                        <a:rPr lang="en-US" sz="1700" baseline="0" dirty="0" smtClean="0"/>
                        <a:t>, SO</a:t>
                      </a:r>
                      <a:r>
                        <a:rPr lang="en-US" sz="1700" baseline="-25000" dirty="0" smtClean="0"/>
                        <a:t>2</a:t>
                      </a:r>
                      <a:r>
                        <a:rPr lang="en-US" sz="1700" baseline="0" dirty="0" smtClean="0"/>
                        <a:t> and CO</a:t>
                      </a:r>
                      <a:endParaRPr lang="ms-MY" sz="1700" dirty="0"/>
                    </a:p>
                  </a:txBody>
                  <a:tcPr/>
                </a:tc>
                <a:tc>
                  <a:txBody>
                    <a:bodyPr/>
                    <a:lstStyle/>
                    <a:p>
                      <a:r>
                        <a:rPr lang="en-US" sz="1700" dirty="0" smtClean="0"/>
                        <a:t>Maintain the optimum level</a:t>
                      </a:r>
                      <a:endParaRPr lang="ms-MY" sz="1700" dirty="0"/>
                    </a:p>
                  </a:txBody>
                  <a:tcPr/>
                </a:tc>
                <a:extLst>
                  <a:ext uri="{0D108BD9-81ED-4DB2-BD59-A6C34878D82A}">
                    <a16:rowId xmlns:a16="http://schemas.microsoft.com/office/drawing/2014/main" val="386284427"/>
                  </a:ext>
                </a:extLst>
              </a:tr>
              <a:tr h="370840">
                <a:tc vMerge="1">
                  <a:txBody>
                    <a:bodyPr/>
                    <a:lstStyle/>
                    <a:p>
                      <a:endParaRPr lang="ms-MY" sz="1700" dirty="0"/>
                    </a:p>
                  </a:txBody>
                  <a:tcPr/>
                </a:tc>
                <a:tc>
                  <a:txBody>
                    <a:bodyPr/>
                    <a:lstStyle/>
                    <a:p>
                      <a:r>
                        <a:rPr lang="en-US" sz="1700" dirty="0" smtClean="0"/>
                        <a:t>4. pH</a:t>
                      </a:r>
                      <a:endParaRPr lang="ms-MY" sz="1700" dirty="0"/>
                    </a:p>
                  </a:txBody>
                  <a:tcPr/>
                </a:tc>
                <a:tc>
                  <a:txBody>
                    <a:bodyPr/>
                    <a:lstStyle/>
                    <a:p>
                      <a:r>
                        <a:rPr lang="en-US" sz="1700" dirty="0" smtClean="0"/>
                        <a:t>Alkaline is preferred. Optimum 6.5-8.5</a:t>
                      </a:r>
                      <a:endParaRPr lang="ms-MY" sz="1700" dirty="0"/>
                    </a:p>
                  </a:txBody>
                  <a:tcPr/>
                </a:tc>
                <a:extLst>
                  <a:ext uri="{0D108BD9-81ED-4DB2-BD59-A6C34878D82A}">
                    <a16:rowId xmlns:a16="http://schemas.microsoft.com/office/drawing/2014/main" val="3717937459"/>
                  </a:ext>
                </a:extLst>
              </a:tr>
              <a:tr h="370840">
                <a:tc vMerge="1">
                  <a:txBody>
                    <a:bodyPr/>
                    <a:lstStyle/>
                    <a:p>
                      <a:endParaRPr lang="ms-MY" sz="1700" dirty="0"/>
                    </a:p>
                  </a:txBody>
                  <a:tcPr/>
                </a:tc>
                <a:tc>
                  <a:txBody>
                    <a:bodyPr/>
                    <a:lstStyle/>
                    <a:p>
                      <a:r>
                        <a:rPr lang="en-US" sz="1700" dirty="0" smtClean="0"/>
                        <a:t>5 Total alkalinity</a:t>
                      </a:r>
                      <a:endParaRPr lang="ms-MY" sz="1700" dirty="0"/>
                    </a:p>
                  </a:txBody>
                  <a:tcPr/>
                </a:tc>
                <a:tc>
                  <a:txBody>
                    <a:bodyPr/>
                    <a:lstStyle/>
                    <a:p>
                      <a:r>
                        <a:rPr lang="en-US" sz="1700" dirty="0" smtClean="0"/>
                        <a:t>Essential nutrients but</a:t>
                      </a:r>
                      <a:r>
                        <a:rPr lang="en-US" sz="1700" baseline="0" dirty="0" smtClean="0"/>
                        <a:t> not directly help aquatic biotic production</a:t>
                      </a:r>
                      <a:endParaRPr lang="ms-MY" sz="1700" dirty="0"/>
                    </a:p>
                  </a:txBody>
                  <a:tcPr/>
                </a:tc>
                <a:extLst>
                  <a:ext uri="{0D108BD9-81ED-4DB2-BD59-A6C34878D82A}">
                    <a16:rowId xmlns:a16="http://schemas.microsoft.com/office/drawing/2014/main" val="4081327568"/>
                  </a:ext>
                </a:extLst>
              </a:tr>
              <a:tr h="370840">
                <a:tc vMerge="1">
                  <a:txBody>
                    <a:bodyPr/>
                    <a:lstStyle/>
                    <a:p>
                      <a:endParaRPr lang="ms-MY" sz="1700" dirty="0"/>
                    </a:p>
                  </a:txBody>
                  <a:tcPr/>
                </a:tc>
                <a:tc>
                  <a:txBody>
                    <a:bodyPr/>
                    <a:lstStyle/>
                    <a:p>
                      <a:r>
                        <a:rPr lang="en-US" sz="1700" dirty="0" smtClean="0"/>
                        <a:t>6. Total hardness</a:t>
                      </a:r>
                      <a:endParaRPr lang="ms-MY" sz="1700" dirty="0"/>
                    </a:p>
                  </a:txBody>
                  <a:tcPr/>
                </a:tc>
                <a:tc>
                  <a:txBody>
                    <a:bodyPr/>
                    <a:lstStyle/>
                    <a:p>
                      <a:r>
                        <a:rPr lang="en-US" sz="1700" dirty="0" smtClean="0"/>
                        <a:t>Less important than alkalinity. 15ppm</a:t>
                      </a:r>
                      <a:r>
                        <a:rPr lang="en-US" sz="1700" baseline="0" dirty="0" smtClean="0"/>
                        <a:t> is suitable for aquaculture</a:t>
                      </a:r>
                      <a:endParaRPr lang="ms-MY" sz="1700" dirty="0"/>
                    </a:p>
                  </a:txBody>
                  <a:tcPr/>
                </a:tc>
                <a:extLst>
                  <a:ext uri="{0D108BD9-81ED-4DB2-BD59-A6C34878D82A}">
                    <a16:rowId xmlns:a16="http://schemas.microsoft.com/office/drawing/2014/main" val="99658325"/>
                  </a:ext>
                </a:extLst>
              </a:tr>
            </a:tbl>
          </a:graphicData>
        </a:graphic>
      </p:graphicFrame>
    </p:spTree>
    <p:extLst>
      <p:ext uri="{BB962C8B-B14F-4D97-AF65-F5344CB8AC3E}">
        <p14:creationId xmlns:p14="http://schemas.microsoft.com/office/powerpoint/2010/main" val="180967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4342054"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2) </a:t>
            </a:r>
            <a:r>
              <a:rPr lang="en-US" sz="2400" b="1" dirty="0" smtClean="0">
                <a:latin typeface="+mn-lt"/>
              </a:rPr>
              <a:t>Water quality for aquaculture</a:t>
            </a:r>
            <a:endParaRPr lang="ms-MY" sz="2400" b="1" dirty="0">
              <a:latin typeface="+mn-lt"/>
            </a:endParaRPr>
          </a:p>
        </p:txBody>
      </p:sp>
      <p:sp>
        <p:nvSpPr>
          <p:cNvPr id="2" name="Rectangle 1"/>
          <p:cNvSpPr/>
          <p:nvPr/>
        </p:nvSpPr>
        <p:spPr>
          <a:xfrm>
            <a:off x="543058" y="619914"/>
            <a:ext cx="3632577"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Components of the four factors</a:t>
            </a:r>
            <a:endParaRPr lang="ms-MY" dirty="0"/>
          </a:p>
        </p:txBody>
      </p:sp>
      <p:graphicFrame>
        <p:nvGraphicFramePr>
          <p:cNvPr id="4" name="Table 3"/>
          <p:cNvGraphicFramePr>
            <a:graphicFrameLocks noGrp="1"/>
          </p:cNvGraphicFramePr>
          <p:nvPr>
            <p:extLst/>
          </p:nvPr>
        </p:nvGraphicFramePr>
        <p:xfrm>
          <a:off x="653576" y="1095765"/>
          <a:ext cx="11233624" cy="5095240"/>
        </p:xfrm>
        <a:graphic>
          <a:graphicData uri="http://schemas.openxmlformats.org/drawingml/2006/table">
            <a:tbl>
              <a:tblPr firstRow="1" bandRow="1">
                <a:tableStyleId>{5C22544A-7EE6-4342-B048-85BDC9FD1C3A}</a:tableStyleId>
              </a:tblPr>
              <a:tblGrid>
                <a:gridCol w="1598304">
                  <a:extLst>
                    <a:ext uri="{9D8B030D-6E8A-4147-A177-3AD203B41FA5}">
                      <a16:colId xmlns:a16="http://schemas.microsoft.com/office/drawing/2014/main" val="279085232"/>
                    </a:ext>
                  </a:extLst>
                </a:gridCol>
                <a:gridCol w="3562066">
                  <a:extLst>
                    <a:ext uri="{9D8B030D-6E8A-4147-A177-3AD203B41FA5}">
                      <a16:colId xmlns:a16="http://schemas.microsoft.com/office/drawing/2014/main" val="2730364583"/>
                    </a:ext>
                  </a:extLst>
                </a:gridCol>
                <a:gridCol w="6073254">
                  <a:extLst>
                    <a:ext uri="{9D8B030D-6E8A-4147-A177-3AD203B41FA5}">
                      <a16:colId xmlns:a16="http://schemas.microsoft.com/office/drawing/2014/main" val="4032637741"/>
                    </a:ext>
                  </a:extLst>
                </a:gridCol>
              </a:tblGrid>
              <a:tr h="370840">
                <a:tc>
                  <a:txBody>
                    <a:bodyPr/>
                    <a:lstStyle/>
                    <a:p>
                      <a:r>
                        <a:rPr lang="en-US" sz="1700" dirty="0" smtClean="0"/>
                        <a:t>FACTORS</a:t>
                      </a:r>
                      <a:endParaRPr lang="ms-MY" sz="1700" dirty="0"/>
                    </a:p>
                  </a:txBody>
                  <a:tcPr/>
                </a:tc>
                <a:tc>
                  <a:txBody>
                    <a:bodyPr/>
                    <a:lstStyle/>
                    <a:p>
                      <a:r>
                        <a:rPr lang="en-US" sz="1700" dirty="0" smtClean="0"/>
                        <a:t>COMPONENTS</a:t>
                      </a:r>
                      <a:endParaRPr lang="ms-MY" sz="1700" dirty="0"/>
                    </a:p>
                  </a:txBody>
                  <a:tcPr/>
                </a:tc>
                <a:tc>
                  <a:txBody>
                    <a:bodyPr/>
                    <a:lstStyle/>
                    <a:p>
                      <a:r>
                        <a:rPr lang="en-US" sz="1700" dirty="0" smtClean="0"/>
                        <a:t>Description</a:t>
                      </a:r>
                      <a:endParaRPr lang="ms-MY" sz="1700" dirty="0"/>
                    </a:p>
                  </a:txBody>
                  <a:tcPr/>
                </a:tc>
                <a:extLst>
                  <a:ext uri="{0D108BD9-81ED-4DB2-BD59-A6C34878D82A}">
                    <a16:rowId xmlns:a16="http://schemas.microsoft.com/office/drawing/2014/main" val="1019827047"/>
                  </a:ext>
                </a:extLst>
              </a:tr>
              <a:tr h="370840">
                <a:tc rowSpan="3">
                  <a:txBody>
                    <a:bodyPr/>
                    <a:lstStyle/>
                    <a:p>
                      <a:r>
                        <a:rPr lang="en-US" sz="1700" dirty="0" smtClean="0"/>
                        <a:t>Biological </a:t>
                      </a:r>
                      <a:endParaRPr lang="ms-MY" sz="1700" dirty="0"/>
                    </a:p>
                  </a:txBody>
                  <a:tcPr/>
                </a:tc>
                <a:tc>
                  <a:txBody>
                    <a:bodyPr/>
                    <a:lstStyle/>
                    <a:p>
                      <a:r>
                        <a:rPr lang="en-US" sz="1700" dirty="0" smtClean="0"/>
                        <a:t>1. Diversity of organisms</a:t>
                      </a:r>
                      <a:endParaRPr lang="ms-MY" sz="1700" dirty="0"/>
                    </a:p>
                  </a:txBody>
                  <a:tcPr/>
                </a:tc>
                <a:tc>
                  <a:txBody>
                    <a:bodyPr/>
                    <a:lstStyle/>
                    <a:p>
                      <a:r>
                        <a:rPr lang="en-US" sz="1700" dirty="0" smtClean="0"/>
                        <a:t>Phytoplankton, Zooplankton,</a:t>
                      </a:r>
                      <a:r>
                        <a:rPr lang="en-US" sz="1700" baseline="0" dirty="0" smtClean="0"/>
                        <a:t> Nekton, Microbes, Plants etc.</a:t>
                      </a:r>
                      <a:endParaRPr lang="ms-MY" sz="1700" dirty="0"/>
                    </a:p>
                  </a:txBody>
                  <a:tcPr/>
                </a:tc>
                <a:extLst>
                  <a:ext uri="{0D108BD9-81ED-4DB2-BD59-A6C34878D82A}">
                    <a16:rowId xmlns:a16="http://schemas.microsoft.com/office/drawing/2014/main" val="3017867215"/>
                  </a:ext>
                </a:extLst>
              </a:tr>
              <a:tr h="370840">
                <a:tc vMerge="1">
                  <a:txBody>
                    <a:bodyPr/>
                    <a:lstStyle/>
                    <a:p>
                      <a:endParaRPr lang="ms-MY" sz="1700" dirty="0"/>
                    </a:p>
                  </a:txBody>
                  <a:tcPr/>
                </a:tc>
                <a:tc>
                  <a:txBody>
                    <a:bodyPr/>
                    <a:lstStyle/>
                    <a:p>
                      <a:r>
                        <a:rPr lang="en-US" sz="1700" dirty="0" smtClean="0"/>
                        <a:t>2. Nutrient cycle</a:t>
                      </a:r>
                      <a:endParaRPr lang="ms-MY" sz="1700" dirty="0"/>
                    </a:p>
                  </a:txBody>
                  <a:tcPr/>
                </a:tc>
                <a:tc>
                  <a:txBody>
                    <a:bodyPr/>
                    <a:lstStyle/>
                    <a:p>
                      <a:pPr marL="285750" indent="-285750">
                        <a:buFont typeface="Arial" panose="020B0604020202020204" pitchFamily="34" charset="0"/>
                        <a:buChar char="•"/>
                      </a:pPr>
                      <a:r>
                        <a:rPr lang="en-US" sz="1700" dirty="0" smtClean="0"/>
                        <a:t>Known as bio-geochemical cycle</a:t>
                      </a:r>
                    </a:p>
                    <a:p>
                      <a:pPr marL="285750" indent="-285750">
                        <a:buFont typeface="Arial" panose="020B0604020202020204" pitchFamily="34" charset="0"/>
                        <a:buChar char="•"/>
                      </a:pPr>
                      <a:r>
                        <a:rPr lang="en-US" sz="1700" baseline="0" dirty="0" smtClean="0"/>
                        <a:t>Bacterial decomposition of dead phytoplankton, zooplankton and other aquatic plants and animals leads the nutrient cycle</a:t>
                      </a:r>
                    </a:p>
                    <a:p>
                      <a:pPr marL="285750" indent="-285750">
                        <a:buFont typeface="Arial" panose="020B0604020202020204" pitchFamily="34" charset="0"/>
                        <a:buChar char="•"/>
                      </a:pPr>
                      <a:r>
                        <a:rPr lang="en-US" sz="1700" baseline="0" dirty="0" smtClean="0"/>
                        <a:t>Bacteria play the key role</a:t>
                      </a:r>
                    </a:p>
                    <a:p>
                      <a:pPr marL="285750" indent="-285750">
                        <a:buFont typeface="Arial" panose="020B0604020202020204" pitchFamily="34" charset="0"/>
                        <a:buChar char="•"/>
                      </a:pPr>
                      <a:r>
                        <a:rPr lang="en-US" sz="1700" baseline="0" dirty="0" smtClean="0"/>
                        <a:t>Example: </a:t>
                      </a:r>
                      <a:r>
                        <a:rPr lang="en-US" sz="1700" dirty="0" smtClean="0"/>
                        <a:t>Nitrogen</a:t>
                      </a:r>
                      <a:r>
                        <a:rPr lang="en-US" sz="1700" baseline="0" dirty="0" smtClean="0"/>
                        <a:t> cycle, Phosphorus cycle, Carbon cycle etc.</a:t>
                      </a:r>
                      <a:endParaRPr lang="ms-MY" sz="1700" dirty="0"/>
                    </a:p>
                  </a:txBody>
                  <a:tcPr/>
                </a:tc>
                <a:extLst>
                  <a:ext uri="{0D108BD9-81ED-4DB2-BD59-A6C34878D82A}">
                    <a16:rowId xmlns:a16="http://schemas.microsoft.com/office/drawing/2014/main" val="27952781"/>
                  </a:ext>
                </a:extLst>
              </a:tr>
              <a:tr h="370840">
                <a:tc vMerge="1">
                  <a:txBody>
                    <a:bodyPr/>
                    <a:lstStyle/>
                    <a:p>
                      <a:endParaRPr lang="ms-MY" sz="1700" dirty="0"/>
                    </a:p>
                  </a:txBody>
                  <a:tcPr/>
                </a:tc>
                <a:tc>
                  <a:txBody>
                    <a:bodyPr/>
                    <a:lstStyle/>
                    <a:p>
                      <a:r>
                        <a:rPr lang="en-US" sz="1700" dirty="0" smtClean="0"/>
                        <a:t>3. Eutrophication</a:t>
                      </a:r>
                      <a:endParaRPr lang="ms-MY" sz="1700" dirty="0"/>
                    </a:p>
                  </a:txBody>
                  <a:tcPr/>
                </a:tc>
                <a:tc>
                  <a:txBody>
                    <a:bodyPr/>
                    <a:lstStyle/>
                    <a:p>
                      <a:r>
                        <a:rPr lang="en-US" sz="1700" dirty="0" smtClean="0"/>
                        <a:t>High</a:t>
                      </a:r>
                      <a:r>
                        <a:rPr lang="en-US" sz="1700" baseline="0" dirty="0" smtClean="0"/>
                        <a:t> concentration nitrogen and phosphorus</a:t>
                      </a:r>
                      <a:endParaRPr lang="ms-MY" sz="1700" dirty="0"/>
                    </a:p>
                  </a:txBody>
                  <a:tcPr/>
                </a:tc>
                <a:extLst>
                  <a:ext uri="{0D108BD9-81ED-4DB2-BD59-A6C34878D82A}">
                    <a16:rowId xmlns:a16="http://schemas.microsoft.com/office/drawing/2014/main" val="4224516455"/>
                  </a:ext>
                </a:extLst>
              </a:tr>
              <a:tr h="370840">
                <a:tc>
                  <a:txBody>
                    <a:bodyPr/>
                    <a:lstStyle/>
                    <a:p>
                      <a:endParaRPr lang="ms-MY" sz="1700" dirty="0"/>
                    </a:p>
                  </a:txBody>
                  <a:tcPr/>
                </a:tc>
                <a:tc>
                  <a:txBody>
                    <a:bodyPr/>
                    <a:lstStyle/>
                    <a:p>
                      <a:endParaRPr lang="ms-MY" sz="1700" dirty="0"/>
                    </a:p>
                  </a:txBody>
                  <a:tcPr/>
                </a:tc>
                <a:tc>
                  <a:txBody>
                    <a:bodyPr/>
                    <a:lstStyle/>
                    <a:p>
                      <a:endParaRPr lang="ms-MY" sz="1700" dirty="0"/>
                    </a:p>
                  </a:txBody>
                  <a:tcPr/>
                </a:tc>
                <a:extLst>
                  <a:ext uri="{0D108BD9-81ED-4DB2-BD59-A6C34878D82A}">
                    <a16:rowId xmlns:a16="http://schemas.microsoft.com/office/drawing/2014/main" val="2885456428"/>
                  </a:ext>
                </a:extLst>
              </a:tr>
              <a:tr h="370840">
                <a:tc rowSpan="6">
                  <a:txBody>
                    <a:bodyPr/>
                    <a:lstStyle/>
                    <a:p>
                      <a:r>
                        <a:rPr lang="en-US" sz="1700" dirty="0" smtClean="0"/>
                        <a:t>Meteorological</a:t>
                      </a:r>
                      <a:endParaRPr lang="ms-MY" sz="1700" dirty="0"/>
                    </a:p>
                  </a:txBody>
                  <a:tcPr/>
                </a:tc>
                <a:tc>
                  <a:txBody>
                    <a:bodyPr/>
                    <a:lstStyle/>
                    <a:p>
                      <a:r>
                        <a:rPr lang="en-US" sz="1700" dirty="0" smtClean="0"/>
                        <a:t>1. Mean monthly rainfall</a:t>
                      </a:r>
                      <a:endParaRPr lang="ms-MY" sz="1700" dirty="0"/>
                    </a:p>
                  </a:txBody>
                  <a:tcPr/>
                </a:tc>
                <a:tc>
                  <a:txBody>
                    <a:bodyPr/>
                    <a:lstStyle/>
                    <a:p>
                      <a:r>
                        <a:rPr lang="en-US" sz="1700" dirty="0" smtClean="0"/>
                        <a:t>For</a:t>
                      </a:r>
                      <a:r>
                        <a:rPr lang="en-US" sz="1700" baseline="0" dirty="0" smtClean="0"/>
                        <a:t> regular biological activities</a:t>
                      </a:r>
                      <a:endParaRPr lang="ms-MY" sz="1700" dirty="0"/>
                    </a:p>
                  </a:txBody>
                  <a:tcPr/>
                </a:tc>
                <a:extLst>
                  <a:ext uri="{0D108BD9-81ED-4DB2-BD59-A6C34878D82A}">
                    <a16:rowId xmlns:a16="http://schemas.microsoft.com/office/drawing/2014/main" val="940596395"/>
                  </a:ext>
                </a:extLst>
              </a:tr>
              <a:tr h="370840">
                <a:tc vMerge="1">
                  <a:txBody>
                    <a:bodyPr/>
                    <a:lstStyle/>
                    <a:p>
                      <a:endParaRPr lang="ms-MY" sz="1700" dirty="0"/>
                    </a:p>
                  </a:txBody>
                  <a:tcPr/>
                </a:tc>
                <a:tc>
                  <a:txBody>
                    <a:bodyPr/>
                    <a:lstStyle/>
                    <a:p>
                      <a:r>
                        <a:rPr lang="en-US" sz="1700" dirty="0" smtClean="0"/>
                        <a:t>2. Mean monthly evaporation</a:t>
                      </a:r>
                      <a:endParaRPr lang="ms-MY" sz="1700" dirty="0"/>
                    </a:p>
                  </a:txBody>
                  <a:tcPr/>
                </a:tc>
                <a:tc>
                  <a:txBody>
                    <a:bodyPr/>
                    <a:lstStyle/>
                    <a:p>
                      <a:r>
                        <a:rPr lang="en-US" sz="1700" dirty="0" smtClean="0"/>
                        <a:t>For</a:t>
                      </a:r>
                      <a:r>
                        <a:rPr lang="en-US" sz="1700" baseline="0" dirty="0" smtClean="0"/>
                        <a:t> determining the water requirement</a:t>
                      </a:r>
                      <a:endParaRPr lang="ms-MY" sz="1700" dirty="0"/>
                    </a:p>
                  </a:txBody>
                  <a:tcPr/>
                </a:tc>
                <a:extLst>
                  <a:ext uri="{0D108BD9-81ED-4DB2-BD59-A6C34878D82A}">
                    <a16:rowId xmlns:a16="http://schemas.microsoft.com/office/drawing/2014/main" val="717824387"/>
                  </a:ext>
                </a:extLst>
              </a:tr>
              <a:tr h="370840">
                <a:tc vMerge="1">
                  <a:txBody>
                    <a:bodyPr/>
                    <a:lstStyle/>
                    <a:p>
                      <a:endParaRPr lang="ms-MY" sz="1700" dirty="0"/>
                    </a:p>
                  </a:txBody>
                  <a:tcPr/>
                </a:tc>
                <a:tc>
                  <a:txBody>
                    <a:bodyPr/>
                    <a:lstStyle/>
                    <a:p>
                      <a:r>
                        <a:rPr lang="en-US" sz="1700" dirty="0" smtClean="0"/>
                        <a:t>3. Air temperature</a:t>
                      </a:r>
                      <a:endParaRPr lang="ms-MY" sz="1700" dirty="0"/>
                    </a:p>
                  </a:txBody>
                  <a:tcPr/>
                </a:tc>
                <a:tc>
                  <a:txBody>
                    <a:bodyPr/>
                    <a:lstStyle/>
                    <a:p>
                      <a:r>
                        <a:rPr lang="en-US" sz="1700" dirty="0" smtClean="0"/>
                        <a:t>For regular biological activities and bio-geochemical cycle</a:t>
                      </a:r>
                      <a:endParaRPr lang="ms-MY" sz="1700" dirty="0"/>
                    </a:p>
                  </a:txBody>
                  <a:tcPr/>
                </a:tc>
                <a:extLst>
                  <a:ext uri="{0D108BD9-81ED-4DB2-BD59-A6C34878D82A}">
                    <a16:rowId xmlns:a16="http://schemas.microsoft.com/office/drawing/2014/main" val="1663011854"/>
                  </a:ext>
                </a:extLst>
              </a:tr>
              <a:tr h="370840">
                <a:tc vMerge="1">
                  <a:txBody>
                    <a:bodyPr/>
                    <a:lstStyle/>
                    <a:p>
                      <a:endParaRPr lang="ms-MY" sz="1700" dirty="0"/>
                    </a:p>
                  </a:txBody>
                  <a:tcPr/>
                </a:tc>
                <a:tc>
                  <a:txBody>
                    <a:bodyPr/>
                    <a:lstStyle/>
                    <a:p>
                      <a:r>
                        <a:rPr lang="en-US" sz="1700" dirty="0" smtClean="0"/>
                        <a:t>4. Light</a:t>
                      </a:r>
                      <a:endParaRPr lang="ms-MY" sz="1700" dirty="0"/>
                    </a:p>
                  </a:txBody>
                  <a:tcPr/>
                </a:tc>
                <a:tc>
                  <a:txBody>
                    <a:bodyPr/>
                    <a:lstStyle/>
                    <a:p>
                      <a:r>
                        <a:rPr lang="en-US" sz="1700" dirty="0" smtClean="0"/>
                        <a:t>Photosynthesis of primary producer</a:t>
                      </a:r>
                      <a:endParaRPr lang="ms-MY" sz="1700" dirty="0"/>
                    </a:p>
                  </a:txBody>
                  <a:tcPr/>
                </a:tc>
                <a:extLst>
                  <a:ext uri="{0D108BD9-81ED-4DB2-BD59-A6C34878D82A}">
                    <a16:rowId xmlns:a16="http://schemas.microsoft.com/office/drawing/2014/main" val="3753896902"/>
                  </a:ext>
                </a:extLst>
              </a:tr>
              <a:tr h="370840">
                <a:tc vMerge="1">
                  <a:txBody>
                    <a:bodyPr/>
                    <a:lstStyle/>
                    <a:p>
                      <a:endParaRPr lang="ms-MY" sz="1700" dirty="0"/>
                    </a:p>
                  </a:txBody>
                  <a:tcPr/>
                </a:tc>
                <a:tc>
                  <a:txBody>
                    <a:bodyPr/>
                    <a:lstStyle/>
                    <a:p>
                      <a:r>
                        <a:rPr lang="en-US" sz="1700" dirty="0" smtClean="0"/>
                        <a:t>5 Humidity</a:t>
                      </a:r>
                      <a:endParaRPr lang="ms-MY" sz="1700" dirty="0"/>
                    </a:p>
                  </a:txBody>
                  <a:tcPr/>
                </a:tc>
                <a:tc>
                  <a:txBody>
                    <a:bodyPr/>
                    <a:lstStyle/>
                    <a:p>
                      <a:r>
                        <a:rPr lang="en-US" sz="1700" dirty="0" smtClean="0"/>
                        <a:t>For regular biological activities</a:t>
                      </a:r>
                      <a:endParaRPr lang="ms-MY" sz="1700" dirty="0"/>
                    </a:p>
                  </a:txBody>
                  <a:tcPr/>
                </a:tc>
                <a:extLst>
                  <a:ext uri="{0D108BD9-81ED-4DB2-BD59-A6C34878D82A}">
                    <a16:rowId xmlns:a16="http://schemas.microsoft.com/office/drawing/2014/main" val="2237667824"/>
                  </a:ext>
                </a:extLst>
              </a:tr>
              <a:tr h="370840">
                <a:tc vMerge="1">
                  <a:txBody>
                    <a:bodyPr/>
                    <a:lstStyle/>
                    <a:p>
                      <a:endParaRPr lang="ms-MY" sz="1700" dirty="0"/>
                    </a:p>
                  </a:txBody>
                  <a:tcPr/>
                </a:tc>
                <a:tc>
                  <a:txBody>
                    <a:bodyPr/>
                    <a:lstStyle/>
                    <a:p>
                      <a:r>
                        <a:rPr lang="en-US" sz="1700" dirty="0" smtClean="0"/>
                        <a:t>6. Precipitation</a:t>
                      </a:r>
                      <a:endParaRPr lang="ms-MY" sz="1700" dirty="0"/>
                    </a:p>
                  </a:txBody>
                  <a:tcPr/>
                </a:tc>
                <a:tc>
                  <a:txBody>
                    <a:bodyPr/>
                    <a:lstStyle/>
                    <a:p>
                      <a:r>
                        <a:rPr lang="en-US" sz="1700" dirty="0" smtClean="0"/>
                        <a:t>For determining the external threat like storm</a:t>
                      </a:r>
                      <a:endParaRPr lang="ms-MY" sz="1700" dirty="0"/>
                    </a:p>
                  </a:txBody>
                  <a:tcPr/>
                </a:tc>
                <a:extLst>
                  <a:ext uri="{0D108BD9-81ED-4DB2-BD59-A6C34878D82A}">
                    <a16:rowId xmlns:a16="http://schemas.microsoft.com/office/drawing/2014/main" val="2142846880"/>
                  </a:ext>
                </a:extLst>
              </a:tr>
            </a:tbl>
          </a:graphicData>
        </a:graphic>
      </p:graphicFrame>
    </p:spTree>
    <p:extLst>
      <p:ext uri="{BB962C8B-B14F-4D97-AF65-F5344CB8AC3E}">
        <p14:creationId xmlns:p14="http://schemas.microsoft.com/office/powerpoint/2010/main" val="45309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4342054"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2) </a:t>
            </a:r>
            <a:r>
              <a:rPr lang="en-US" sz="2400" b="1" dirty="0" smtClean="0">
                <a:latin typeface="+mn-lt"/>
              </a:rPr>
              <a:t>Water quality for aquaculture</a:t>
            </a:r>
            <a:endParaRPr lang="ms-MY" sz="2400" b="1" dirty="0">
              <a:latin typeface="+mn-lt"/>
            </a:endParaRPr>
          </a:p>
        </p:txBody>
      </p:sp>
      <p:sp>
        <p:nvSpPr>
          <p:cNvPr id="2" name="Rectangle 1"/>
          <p:cNvSpPr/>
          <p:nvPr/>
        </p:nvSpPr>
        <p:spPr>
          <a:xfrm>
            <a:off x="543058" y="619914"/>
            <a:ext cx="2814291"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Important Nutrient cycle</a:t>
            </a:r>
            <a:endParaRPr lang="ms-MY"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9644" y="423363"/>
            <a:ext cx="2965242" cy="408883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8701831" y="460232"/>
            <a:ext cx="2904407" cy="407593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4993756" y="3431013"/>
            <a:ext cx="2805239" cy="3844017"/>
          </a:xfrm>
          <a:prstGeom prst="rect">
            <a:avLst/>
          </a:prstGeom>
        </p:spPr>
      </p:pic>
      <p:sp>
        <p:nvSpPr>
          <p:cNvPr id="9" name="TextBox 8"/>
          <p:cNvSpPr txBox="1"/>
          <p:nvPr/>
        </p:nvSpPr>
        <p:spPr>
          <a:xfrm>
            <a:off x="750627" y="4148919"/>
            <a:ext cx="3562066" cy="2585323"/>
          </a:xfrm>
          <a:prstGeom prst="rect">
            <a:avLst/>
          </a:prstGeom>
          <a:noFill/>
        </p:spPr>
        <p:txBody>
          <a:bodyPr wrap="square" rtlCol="0">
            <a:spAutoFit/>
          </a:bodyPr>
          <a:lstStyle/>
          <a:p>
            <a:pPr marL="342900" indent="-342900">
              <a:buAutoNum type="arabicPeriod"/>
            </a:pPr>
            <a:r>
              <a:rPr lang="en-US" dirty="0" smtClean="0"/>
              <a:t>Nitrogen is a limiting factor and very important for plants.</a:t>
            </a:r>
          </a:p>
          <a:p>
            <a:pPr marL="342900" indent="-342900">
              <a:buAutoNum type="arabicPeriod"/>
            </a:pPr>
            <a:r>
              <a:rPr lang="en-US" dirty="0" smtClean="0"/>
              <a:t>Source: Lightning of rainy season</a:t>
            </a:r>
          </a:p>
          <a:p>
            <a:pPr marL="342900" indent="-342900">
              <a:buAutoNum type="arabicPeriod"/>
            </a:pPr>
            <a:r>
              <a:rPr lang="en-US" dirty="0" smtClean="0"/>
              <a:t>Fixation: Nitrogen-fixing bacteria and molds, blue green algae</a:t>
            </a:r>
          </a:p>
          <a:p>
            <a:pPr marL="342900" indent="-342900">
              <a:buAutoNum type="arabicPeriod"/>
            </a:pPr>
            <a:r>
              <a:rPr lang="en-US" dirty="0" smtClean="0"/>
              <a:t>Significant products: Nitrate, Nitrite and ammonia</a:t>
            </a:r>
            <a:endParaRPr lang="ms-MY" dirty="0"/>
          </a:p>
        </p:txBody>
      </p:sp>
      <p:sp>
        <p:nvSpPr>
          <p:cNvPr id="10" name="TextBox 9"/>
          <p:cNvSpPr txBox="1"/>
          <p:nvPr/>
        </p:nvSpPr>
        <p:spPr>
          <a:xfrm>
            <a:off x="4676683" y="1045993"/>
            <a:ext cx="3562066" cy="2585323"/>
          </a:xfrm>
          <a:prstGeom prst="rect">
            <a:avLst/>
          </a:prstGeom>
          <a:noFill/>
        </p:spPr>
        <p:txBody>
          <a:bodyPr wrap="square" rtlCol="0">
            <a:spAutoFit/>
          </a:bodyPr>
          <a:lstStyle/>
          <a:p>
            <a:pPr marL="342900" indent="-342900">
              <a:buAutoNum type="arabicPeriod"/>
            </a:pPr>
            <a:r>
              <a:rPr lang="en-US" dirty="0" smtClean="0"/>
              <a:t>Phosphorus is also a limiting factor and very important for plants.</a:t>
            </a:r>
          </a:p>
          <a:p>
            <a:pPr marL="342900" indent="-342900">
              <a:buAutoNum type="arabicPeriod"/>
            </a:pPr>
            <a:r>
              <a:rPr lang="en-US" dirty="0" smtClean="0"/>
              <a:t>Source: Soil, run-off, sewage</a:t>
            </a:r>
          </a:p>
          <a:p>
            <a:pPr marL="342900" indent="-342900">
              <a:buAutoNum type="arabicPeriod"/>
            </a:pPr>
            <a:r>
              <a:rPr lang="en-US" dirty="0" smtClean="0"/>
              <a:t>Fixation: Bottom mud under different </a:t>
            </a:r>
            <a:r>
              <a:rPr lang="en-US" dirty="0" err="1" smtClean="0"/>
              <a:t>physico</a:t>
            </a:r>
            <a:r>
              <a:rPr lang="en-US" dirty="0" smtClean="0"/>
              <a:t>-chemical circumstances</a:t>
            </a:r>
          </a:p>
          <a:p>
            <a:pPr marL="342900" indent="-342900">
              <a:buAutoNum type="arabicPeriod"/>
            </a:pPr>
            <a:r>
              <a:rPr lang="en-US" dirty="0" smtClean="0"/>
              <a:t>Significant products: Phosphate, Phosphorus </a:t>
            </a:r>
            <a:r>
              <a:rPr lang="en-US" dirty="0" err="1" smtClean="0"/>
              <a:t>penta</a:t>
            </a:r>
            <a:r>
              <a:rPr lang="en-US" dirty="0" smtClean="0"/>
              <a:t> oxide</a:t>
            </a:r>
            <a:endParaRPr lang="ms-MY" dirty="0"/>
          </a:p>
        </p:txBody>
      </p:sp>
      <p:sp>
        <p:nvSpPr>
          <p:cNvPr id="11" name="TextBox 10"/>
          <p:cNvSpPr txBox="1"/>
          <p:nvPr/>
        </p:nvSpPr>
        <p:spPr>
          <a:xfrm>
            <a:off x="8373001" y="4060360"/>
            <a:ext cx="3562066" cy="2862322"/>
          </a:xfrm>
          <a:prstGeom prst="rect">
            <a:avLst/>
          </a:prstGeom>
          <a:noFill/>
        </p:spPr>
        <p:txBody>
          <a:bodyPr wrap="square" rtlCol="0">
            <a:spAutoFit/>
          </a:bodyPr>
          <a:lstStyle/>
          <a:p>
            <a:pPr marL="342900" indent="-342900">
              <a:buAutoNum type="arabicPeriod"/>
            </a:pPr>
            <a:r>
              <a:rPr lang="en-US" dirty="0" smtClean="0"/>
              <a:t>Carbon dioxide is considered as the basis of life</a:t>
            </a:r>
          </a:p>
          <a:p>
            <a:pPr marL="342900" indent="-342900">
              <a:buAutoNum type="arabicPeriod"/>
            </a:pPr>
            <a:r>
              <a:rPr lang="en-US" dirty="0" smtClean="0"/>
              <a:t>Source: Animal respiration, dissolved in water as carbonic acid, bi-carbonate and carbonate form</a:t>
            </a:r>
          </a:p>
          <a:p>
            <a:pPr marL="342900" indent="-342900">
              <a:buAutoNum type="arabicPeriod"/>
            </a:pPr>
            <a:r>
              <a:rPr lang="en-US" dirty="0" smtClean="0"/>
              <a:t>Fixation: Air-water</a:t>
            </a:r>
          </a:p>
          <a:p>
            <a:pPr marL="342900" indent="-342900">
              <a:buAutoNum type="arabicPeriod"/>
            </a:pPr>
            <a:r>
              <a:rPr lang="en-US" dirty="0" smtClean="0"/>
              <a:t>Significant products: Free carbon (harmful), carbon dioxide</a:t>
            </a:r>
            <a:endParaRPr lang="ms-MY" dirty="0"/>
          </a:p>
        </p:txBody>
      </p:sp>
    </p:spTree>
    <p:extLst>
      <p:ext uri="{BB962C8B-B14F-4D97-AF65-F5344CB8AC3E}">
        <p14:creationId xmlns:p14="http://schemas.microsoft.com/office/powerpoint/2010/main" val="296833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circle(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4342054"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2) </a:t>
            </a:r>
            <a:r>
              <a:rPr lang="en-US" sz="2400" b="1" dirty="0" smtClean="0">
                <a:latin typeface="+mn-lt"/>
              </a:rPr>
              <a:t>Water quality for aquaculture</a:t>
            </a:r>
            <a:endParaRPr lang="ms-MY" sz="2400" b="1" dirty="0">
              <a:latin typeface="+mn-lt"/>
            </a:endParaRPr>
          </a:p>
        </p:txBody>
      </p:sp>
      <p:sp>
        <p:nvSpPr>
          <p:cNvPr id="2" name="Rectangle 1"/>
          <p:cNvSpPr/>
          <p:nvPr/>
        </p:nvSpPr>
        <p:spPr>
          <a:xfrm>
            <a:off x="543058" y="619914"/>
            <a:ext cx="2814291"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Eutrophication  </a:t>
            </a:r>
            <a:endParaRPr lang="ms-MY" dirty="0"/>
          </a:p>
        </p:txBody>
      </p:sp>
      <p:sp>
        <p:nvSpPr>
          <p:cNvPr id="4" name="TextBox 3"/>
          <p:cNvSpPr txBox="1"/>
          <p:nvPr/>
        </p:nvSpPr>
        <p:spPr>
          <a:xfrm>
            <a:off x="723331" y="1132764"/>
            <a:ext cx="11191165" cy="1354217"/>
          </a:xfrm>
          <a:prstGeom prst="rect">
            <a:avLst/>
          </a:prstGeom>
          <a:noFill/>
        </p:spPr>
        <p:txBody>
          <a:bodyPr wrap="square" rtlCol="0">
            <a:spAutoFit/>
          </a:bodyPr>
          <a:lstStyle/>
          <a:p>
            <a:r>
              <a:rPr lang="en-US" dirty="0" smtClean="0"/>
              <a:t>In general refers to ALGAL BLOOM. Broadly,</a:t>
            </a:r>
          </a:p>
          <a:p>
            <a:endParaRPr lang="en-US" sz="1000" dirty="0" smtClean="0"/>
          </a:p>
          <a:p>
            <a:r>
              <a:rPr lang="en-US" dirty="0" smtClean="0"/>
              <a:t>A state of a waterbody when the concentration of essential nutrients, especially the limiting nitrogen and phosphorus are high and having heavy density of phytoplankton for which dangerous to lethal conditions may occur in extreme situation.</a:t>
            </a:r>
            <a:endParaRPr lang="ms-MY" dirty="0"/>
          </a:p>
        </p:txBody>
      </p:sp>
      <p:pic>
        <p:nvPicPr>
          <p:cNvPr id="6146" name="Picture 2" descr="Image result for Eutrophi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294" y="2630499"/>
            <a:ext cx="4044430" cy="30333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58294" y="5882185"/>
            <a:ext cx="2212452" cy="369332"/>
          </a:xfrm>
          <a:prstGeom prst="rect">
            <a:avLst/>
          </a:prstGeom>
          <a:noFill/>
        </p:spPr>
        <p:txBody>
          <a:bodyPr wrap="square" rtlCol="0">
            <a:spAutoFit/>
          </a:bodyPr>
          <a:lstStyle/>
          <a:p>
            <a:r>
              <a:rPr lang="en-US" dirty="0" smtClean="0"/>
              <a:t>Two types which are:</a:t>
            </a:r>
            <a:endParaRPr lang="ms-MY" dirty="0"/>
          </a:p>
        </p:txBody>
      </p:sp>
      <p:sp>
        <p:nvSpPr>
          <p:cNvPr id="13" name="TextBox 12"/>
          <p:cNvSpPr txBox="1"/>
          <p:nvPr/>
        </p:nvSpPr>
        <p:spPr>
          <a:xfrm>
            <a:off x="2880509" y="5882185"/>
            <a:ext cx="1213819" cy="369332"/>
          </a:xfrm>
          <a:prstGeom prst="rect">
            <a:avLst/>
          </a:prstGeom>
          <a:noFill/>
        </p:spPr>
        <p:txBody>
          <a:bodyPr wrap="square" rtlCol="0">
            <a:spAutoFit/>
          </a:bodyPr>
          <a:lstStyle/>
          <a:p>
            <a:r>
              <a:rPr lang="en-US" dirty="0" smtClean="0"/>
              <a:t>1. Natural</a:t>
            </a:r>
            <a:endParaRPr lang="ms-MY" dirty="0"/>
          </a:p>
        </p:txBody>
      </p:sp>
      <p:sp>
        <p:nvSpPr>
          <p:cNvPr id="14" name="TextBox 13"/>
          <p:cNvSpPr txBox="1"/>
          <p:nvPr/>
        </p:nvSpPr>
        <p:spPr>
          <a:xfrm>
            <a:off x="2880509" y="6251516"/>
            <a:ext cx="2291992" cy="369332"/>
          </a:xfrm>
          <a:prstGeom prst="rect">
            <a:avLst/>
          </a:prstGeom>
          <a:noFill/>
        </p:spPr>
        <p:txBody>
          <a:bodyPr wrap="square" rtlCol="0">
            <a:spAutoFit/>
          </a:bodyPr>
          <a:lstStyle/>
          <a:p>
            <a:r>
              <a:rPr lang="en-US" dirty="0"/>
              <a:t>2</a:t>
            </a:r>
            <a:r>
              <a:rPr lang="en-US" dirty="0" smtClean="0"/>
              <a:t>. Cultural or artificial</a:t>
            </a:r>
            <a:endParaRPr lang="ms-MY" dirty="0"/>
          </a:p>
        </p:txBody>
      </p:sp>
      <p:sp>
        <p:nvSpPr>
          <p:cNvPr id="12" name="TextBox 11"/>
          <p:cNvSpPr txBox="1"/>
          <p:nvPr/>
        </p:nvSpPr>
        <p:spPr>
          <a:xfrm>
            <a:off x="4902724" y="2541573"/>
            <a:ext cx="1774209" cy="369332"/>
          </a:xfrm>
          <a:prstGeom prst="rect">
            <a:avLst/>
          </a:prstGeom>
          <a:noFill/>
        </p:spPr>
        <p:txBody>
          <a:bodyPr wrap="square" rtlCol="0">
            <a:spAutoFit/>
          </a:bodyPr>
          <a:lstStyle/>
          <a:p>
            <a:r>
              <a:rPr lang="en-US" b="1" dirty="0" smtClean="0"/>
              <a:t>How to control:</a:t>
            </a:r>
            <a:endParaRPr lang="ms-MY" b="1" dirty="0"/>
          </a:p>
        </p:txBody>
      </p:sp>
      <p:sp>
        <p:nvSpPr>
          <p:cNvPr id="16" name="TextBox 15"/>
          <p:cNvSpPr txBox="1"/>
          <p:nvPr/>
        </p:nvSpPr>
        <p:spPr>
          <a:xfrm>
            <a:off x="4902725" y="2890647"/>
            <a:ext cx="7011772" cy="369332"/>
          </a:xfrm>
          <a:prstGeom prst="rect">
            <a:avLst/>
          </a:prstGeom>
          <a:noFill/>
        </p:spPr>
        <p:txBody>
          <a:bodyPr wrap="square" rtlCol="0">
            <a:spAutoFit/>
          </a:bodyPr>
          <a:lstStyle/>
          <a:p>
            <a:r>
              <a:rPr lang="en-US" dirty="0" smtClean="0"/>
              <a:t>1. To ban the use of phosphorus in the preparation of synthetic detergent</a:t>
            </a:r>
            <a:endParaRPr lang="ms-MY" dirty="0"/>
          </a:p>
        </p:txBody>
      </p:sp>
      <p:sp>
        <p:nvSpPr>
          <p:cNvPr id="17" name="TextBox 16"/>
          <p:cNvSpPr txBox="1"/>
          <p:nvPr/>
        </p:nvSpPr>
        <p:spPr>
          <a:xfrm>
            <a:off x="4902725" y="3326812"/>
            <a:ext cx="7011772" cy="646331"/>
          </a:xfrm>
          <a:prstGeom prst="rect">
            <a:avLst/>
          </a:prstGeom>
          <a:noFill/>
        </p:spPr>
        <p:txBody>
          <a:bodyPr wrap="square" rtlCol="0">
            <a:spAutoFit/>
          </a:bodyPr>
          <a:lstStyle/>
          <a:p>
            <a:pPr algn="just"/>
            <a:r>
              <a:rPr lang="en-US" dirty="0"/>
              <a:t>2</a:t>
            </a:r>
            <a:r>
              <a:rPr lang="en-US" dirty="0" smtClean="0"/>
              <a:t>. To stop the inflow of domestic sewage, industrial effluents into a waterbody</a:t>
            </a:r>
            <a:endParaRPr lang="ms-MY" dirty="0"/>
          </a:p>
        </p:txBody>
      </p:sp>
      <p:sp>
        <p:nvSpPr>
          <p:cNvPr id="18" name="TextBox 17"/>
          <p:cNvSpPr txBox="1"/>
          <p:nvPr/>
        </p:nvSpPr>
        <p:spPr>
          <a:xfrm>
            <a:off x="4902724" y="3951660"/>
            <a:ext cx="7011772" cy="646331"/>
          </a:xfrm>
          <a:prstGeom prst="rect">
            <a:avLst/>
          </a:prstGeom>
          <a:noFill/>
        </p:spPr>
        <p:txBody>
          <a:bodyPr wrap="square" rtlCol="0">
            <a:spAutoFit/>
          </a:bodyPr>
          <a:lstStyle/>
          <a:p>
            <a:pPr algn="just"/>
            <a:r>
              <a:rPr lang="en-US" dirty="0" smtClean="0"/>
              <a:t>3. For small waterbody, reclamation through complete drying and reducing bottom-mud</a:t>
            </a:r>
            <a:endParaRPr lang="ms-MY" dirty="0"/>
          </a:p>
        </p:txBody>
      </p:sp>
      <p:sp>
        <p:nvSpPr>
          <p:cNvPr id="19" name="TextBox 18"/>
          <p:cNvSpPr txBox="1"/>
          <p:nvPr/>
        </p:nvSpPr>
        <p:spPr>
          <a:xfrm>
            <a:off x="4902724" y="4657612"/>
            <a:ext cx="7011772" cy="369332"/>
          </a:xfrm>
          <a:prstGeom prst="rect">
            <a:avLst/>
          </a:prstGeom>
          <a:noFill/>
        </p:spPr>
        <p:txBody>
          <a:bodyPr wrap="square" rtlCol="0">
            <a:spAutoFit/>
          </a:bodyPr>
          <a:lstStyle/>
          <a:p>
            <a:pPr algn="just"/>
            <a:r>
              <a:rPr lang="en-US" dirty="0"/>
              <a:t>4</a:t>
            </a:r>
            <a:r>
              <a:rPr lang="en-US" dirty="0" smtClean="0"/>
              <a:t>. To stop fertilization and artificial feeding of fish in troubled waterbody</a:t>
            </a:r>
            <a:endParaRPr lang="ms-MY" dirty="0"/>
          </a:p>
        </p:txBody>
      </p:sp>
      <p:sp>
        <p:nvSpPr>
          <p:cNvPr id="20" name="TextBox 19"/>
          <p:cNvSpPr txBox="1"/>
          <p:nvPr/>
        </p:nvSpPr>
        <p:spPr>
          <a:xfrm>
            <a:off x="4902724" y="5111412"/>
            <a:ext cx="7011772" cy="646331"/>
          </a:xfrm>
          <a:prstGeom prst="rect">
            <a:avLst/>
          </a:prstGeom>
          <a:noFill/>
        </p:spPr>
        <p:txBody>
          <a:bodyPr wrap="square" rtlCol="0">
            <a:spAutoFit/>
          </a:bodyPr>
          <a:lstStyle/>
          <a:p>
            <a:pPr algn="just"/>
            <a:r>
              <a:rPr lang="en-US" dirty="0" smtClean="0"/>
              <a:t>5. To keep output of nutrients higher than their input through scientific fish culture and regular yearly catching</a:t>
            </a:r>
            <a:endParaRPr lang="ms-MY" dirty="0"/>
          </a:p>
        </p:txBody>
      </p:sp>
    </p:spTree>
    <p:extLst>
      <p:ext uri="{BB962C8B-B14F-4D97-AF65-F5344CB8AC3E}">
        <p14:creationId xmlns:p14="http://schemas.microsoft.com/office/powerpoint/2010/main" val="273055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circle(in)">
                                      <p:cBhvr>
                                        <p:cTn id="12" dur="2000"/>
                                        <p:tgtEl>
                                          <p:spTgt spid="614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in)">
                                      <p:cBhvr>
                                        <p:cTn id="26" dur="2000"/>
                                        <p:tgtEl>
                                          <p:spTgt spid="12"/>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ircle(in)">
                                      <p:cBhvr>
                                        <p:cTn id="4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3" grpId="0"/>
      <p:bldP spid="14" grpId="0"/>
      <p:bldP spid="12" grpId="0"/>
      <p:bldP spid="16" grpId="0"/>
      <p:bldP spid="17" grpId="0"/>
      <p:bldP spid="18" grpId="0"/>
      <p:bldP spid="19"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3</a:t>
            </a:r>
            <a:r>
              <a:rPr lang="en-MY" altLang="en-US" sz="2400" b="1" dirty="0" smtClean="0">
                <a:latin typeface="+mn-lt"/>
              </a:rPr>
              <a:t>)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4342279" cy="369332"/>
          </a:xfrm>
          <a:prstGeom prst="rect">
            <a:avLst/>
          </a:prstGeom>
        </p:spPr>
        <p:txBody>
          <a:bodyPr wrap="none">
            <a:spAutoFit/>
          </a:bodyPr>
          <a:lstStyle/>
          <a:p>
            <a:r>
              <a:rPr lang="en-US" dirty="0" smtClean="0">
                <a:cs typeface="Times New Roman" panose="02020603050405020304" charset="0"/>
              </a:rPr>
              <a:t>Criteria </a:t>
            </a:r>
            <a:r>
              <a:rPr lang="en-US" dirty="0">
                <a:cs typeface="Times New Roman" panose="02020603050405020304" charset="0"/>
              </a:rPr>
              <a:t>in selecting a species for culture are:</a:t>
            </a:r>
            <a:endParaRPr lang="ms-MY" dirty="0"/>
          </a:p>
        </p:txBody>
      </p:sp>
      <p:sp>
        <p:nvSpPr>
          <p:cNvPr id="10" name="Rectangle 9"/>
          <p:cNvSpPr/>
          <p:nvPr/>
        </p:nvSpPr>
        <p:spPr>
          <a:xfrm>
            <a:off x="544712" y="1372569"/>
            <a:ext cx="6784136" cy="369332"/>
          </a:xfrm>
          <a:prstGeom prst="rect">
            <a:avLst/>
          </a:prstGeom>
        </p:spPr>
        <p:txBody>
          <a:bodyPr wrap="square">
            <a:spAutoFit/>
          </a:bodyPr>
          <a:lstStyle/>
          <a:p>
            <a:pPr marL="514350" indent="-514350">
              <a:defRPr/>
            </a:pPr>
            <a:r>
              <a:rPr lang="en-US" dirty="0">
                <a:cs typeface="Times New Roman" panose="02020603050405020304" charset="0"/>
              </a:rPr>
              <a:t>1. Existence of either suitable techniques for controlled breeding</a:t>
            </a:r>
          </a:p>
        </p:txBody>
      </p:sp>
      <p:sp>
        <p:nvSpPr>
          <p:cNvPr id="11" name="Rectangle 10"/>
          <p:cNvSpPr/>
          <p:nvPr/>
        </p:nvSpPr>
        <p:spPr>
          <a:xfrm>
            <a:off x="544712" y="2103697"/>
            <a:ext cx="6784136" cy="369332"/>
          </a:xfrm>
          <a:prstGeom prst="rect">
            <a:avLst/>
          </a:prstGeom>
        </p:spPr>
        <p:txBody>
          <a:bodyPr wrap="square">
            <a:spAutoFit/>
          </a:bodyPr>
          <a:lstStyle/>
          <a:p>
            <a:pPr marL="514350" indent="-514350">
              <a:defRPr/>
            </a:pPr>
            <a:r>
              <a:rPr lang="en-US" dirty="0">
                <a:cs typeface="Times New Roman" panose="02020603050405020304" charset="0"/>
              </a:rPr>
              <a:t>2. Easy availability of larvae or juveniles from natural breeding ground</a:t>
            </a:r>
          </a:p>
        </p:txBody>
      </p:sp>
      <p:sp>
        <p:nvSpPr>
          <p:cNvPr id="15" name="Rectangle 14"/>
          <p:cNvSpPr/>
          <p:nvPr/>
        </p:nvSpPr>
        <p:spPr>
          <a:xfrm>
            <a:off x="544711" y="2834825"/>
            <a:ext cx="11014943" cy="646331"/>
          </a:xfrm>
          <a:prstGeom prst="rect">
            <a:avLst/>
          </a:prstGeom>
        </p:spPr>
        <p:txBody>
          <a:bodyPr wrap="square">
            <a:spAutoFit/>
          </a:bodyPr>
          <a:lstStyle/>
          <a:p>
            <a:pPr algn="just">
              <a:defRPr/>
            </a:pPr>
            <a:r>
              <a:rPr lang="en-US" dirty="0" smtClean="0">
                <a:cs typeface="Times New Roman" panose="02020603050405020304" charset="0"/>
              </a:rPr>
              <a:t>3. Rate </a:t>
            </a:r>
            <a:r>
              <a:rPr lang="en-US" dirty="0">
                <a:cs typeface="Times New Roman" panose="02020603050405020304" charset="0"/>
              </a:rPr>
              <a:t>of growth and production under culture </a:t>
            </a:r>
            <a:r>
              <a:rPr lang="en-US" dirty="0" smtClean="0">
                <a:cs typeface="Times New Roman" panose="02020603050405020304" charset="0"/>
              </a:rPr>
              <a:t>conditions: Faster </a:t>
            </a:r>
            <a:r>
              <a:rPr lang="en-US" dirty="0">
                <a:cs typeface="Times New Roman" panose="02020603050405020304" charset="0"/>
              </a:rPr>
              <a:t>growth rate and grow to marketable size in a shorter time and more frequent harvests</a:t>
            </a:r>
          </a:p>
        </p:txBody>
      </p:sp>
      <p:sp>
        <p:nvSpPr>
          <p:cNvPr id="21" name="Rectangle 20"/>
          <p:cNvSpPr/>
          <p:nvPr/>
        </p:nvSpPr>
        <p:spPr>
          <a:xfrm>
            <a:off x="544710" y="3746285"/>
            <a:ext cx="11014943" cy="646331"/>
          </a:xfrm>
          <a:prstGeom prst="rect">
            <a:avLst/>
          </a:prstGeom>
        </p:spPr>
        <p:txBody>
          <a:bodyPr wrap="square">
            <a:spAutoFit/>
          </a:bodyPr>
          <a:lstStyle/>
          <a:p>
            <a:pPr algn="just">
              <a:defRPr/>
            </a:pPr>
            <a:r>
              <a:rPr lang="en-US" dirty="0" smtClean="0">
                <a:cs typeface="Times New Roman" panose="02020603050405020304" charset="0"/>
              </a:rPr>
              <a:t>4. Size </a:t>
            </a:r>
            <a:r>
              <a:rPr lang="en-US" dirty="0">
                <a:cs typeface="Times New Roman" panose="02020603050405020304" charset="0"/>
              </a:rPr>
              <a:t>and age at first </a:t>
            </a:r>
            <a:r>
              <a:rPr lang="en-US" dirty="0" smtClean="0">
                <a:cs typeface="Times New Roman" panose="02020603050405020304" charset="0"/>
              </a:rPr>
              <a:t>maturity: Reach </a:t>
            </a:r>
            <a:r>
              <a:rPr lang="en-US" dirty="0">
                <a:cs typeface="Times New Roman" panose="02020603050405020304" charset="0"/>
              </a:rPr>
              <a:t>marketable size before they attain first maturity </a:t>
            </a:r>
            <a:r>
              <a:rPr lang="en-US" dirty="0" smtClean="0">
                <a:cs typeface="Times New Roman" panose="02020603050405020304" charset="0"/>
              </a:rPr>
              <a:t>is ideal </a:t>
            </a:r>
            <a:r>
              <a:rPr lang="en-US" dirty="0">
                <a:cs typeface="Times New Roman" panose="02020603050405020304" charset="0"/>
              </a:rPr>
              <a:t>as most of the feed and energy are used for </a:t>
            </a:r>
            <a:r>
              <a:rPr lang="en-US" dirty="0" smtClean="0">
                <a:cs typeface="Times New Roman" panose="02020603050405020304" charset="0"/>
              </a:rPr>
              <a:t>somatic growth </a:t>
            </a:r>
            <a:r>
              <a:rPr lang="en-US" dirty="0">
                <a:cs typeface="Times New Roman" panose="02020603050405020304" charset="0"/>
              </a:rPr>
              <a:t>instead of for reproduction</a:t>
            </a:r>
          </a:p>
        </p:txBody>
      </p:sp>
      <p:sp>
        <p:nvSpPr>
          <p:cNvPr id="22" name="Rectangle 21"/>
          <p:cNvSpPr/>
          <p:nvPr/>
        </p:nvSpPr>
        <p:spPr>
          <a:xfrm>
            <a:off x="544710" y="4666413"/>
            <a:ext cx="10913659" cy="369332"/>
          </a:xfrm>
          <a:prstGeom prst="rect">
            <a:avLst/>
          </a:prstGeom>
        </p:spPr>
        <p:txBody>
          <a:bodyPr wrap="square">
            <a:spAutoFit/>
          </a:bodyPr>
          <a:lstStyle/>
          <a:p>
            <a:pPr>
              <a:defRPr/>
            </a:pPr>
            <a:r>
              <a:rPr lang="en-US" dirty="0" smtClean="0">
                <a:cs typeface="Times New Roman" panose="02020603050405020304" charset="0"/>
              </a:rPr>
              <a:t>5. Breed </a:t>
            </a:r>
            <a:r>
              <a:rPr lang="en-US" dirty="0">
                <a:cs typeface="Times New Roman" panose="02020603050405020304" charset="0"/>
              </a:rPr>
              <a:t>easily under captive </a:t>
            </a:r>
            <a:r>
              <a:rPr lang="en-US" dirty="0" smtClean="0">
                <a:cs typeface="Times New Roman" panose="02020603050405020304" charset="0"/>
              </a:rPr>
              <a:t>conditions: Allow </a:t>
            </a:r>
            <a:r>
              <a:rPr lang="en-US" dirty="0">
                <a:cs typeface="Times New Roman" panose="02020603050405020304" charset="0"/>
              </a:rPr>
              <a:t>hatchery production of seed in adequate quantities</a:t>
            </a:r>
          </a:p>
        </p:txBody>
      </p:sp>
      <p:sp>
        <p:nvSpPr>
          <p:cNvPr id="23" name="Rectangle 22"/>
          <p:cNvSpPr/>
          <p:nvPr/>
        </p:nvSpPr>
        <p:spPr>
          <a:xfrm>
            <a:off x="544709" y="5286656"/>
            <a:ext cx="11014943" cy="646331"/>
          </a:xfrm>
          <a:prstGeom prst="rect">
            <a:avLst/>
          </a:prstGeom>
        </p:spPr>
        <p:txBody>
          <a:bodyPr wrap="square">
            <a:spAutoFit/>
          </a:bodyPr>
          <a:lstStyle/>
          <a:p>
            <a:pPr>
              <a:defRPr/>
            </a:pPr>
            <a:r>
              <a:rPr lang="en-US" dirty="0" smtClean="0">
                <a:cs typeface="Times New Roman" panose="02020603050405020304" charset="0"/>
              </a:rPr>
              <a:t>6. High </a:t>
            </a:r>
            <a:r>
              <a:rPr lang="en-US" dirty="0">
                <a:cs typeface="Times New Roman" panose="02020603050405020304" charset="0"/>
              </a:rPr>
              <a:t>fecundity and high frequency of spawning: Small-sized eggs and small larvae make hatching operations difficult</a:t>
            </a:r>
          </a:p>
        </p:txBody>
      </p:sp>
    </p:spTree>
    <p:extLst>
      <p:ext uri="{BB962C8B-B14F-4D97-AF65-F5344CB8AC3E}">
        <p14:creationId xmlns:p14="http://schemas.microsoft.com/office/powerpoint/2010/main" val="6373862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3</a:t>
            </a:r>
            <a:r>
              <a:rPr lang="en-MY" altLang="en-US" sz="2400" b="1" dirty="0" smtClean="0">
                <a:latin typeface="+mn-lt"/>
              </a:rPr>
              <a:t>)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4342279" cy="369332"/>
          </a:xfrm>
          <a:prstGeom prst="rect">
            <a:avLst/>
          </a:prstGeom>
        </p:spPr>
        <p:txBody>
          <a:bodyPr wrap="none">
            <a:spAutoFit/>
          </a:bodyPr>
          <a:lstStyle/>
          <a:p>
            <a:r>
              <a:rPr lang="en-US" dirty="0" smtClean="0">
                <a:cs typeface="Times New Roman" panose="02020603050405020304" charset="0"/>
              </a:rPr>
              <a:t>Criteria </a:t>
            </a:r>
            <a:r>
              <a:rPr lang="en-US" dirty="0">
                <a:cs typeface="Times New Roman" panose="02020603050405020304" charset="0"/>
              </a:rPr>
              <a:t>in selecting a species for culture are:</a:t>
            </a:r>
            <a:endParaRPr lang="ms-MY" dirty="0"/>
          </a:p>
        </p:txBody>
      </p:sp>
      <p:sp>
        <p:nvSpPr>
          <p:cNvPr id="2" name="Rectangle 1"/>
          <p:cNvSpPr/>
          <p:nvPr/>
        </p:nvSpPr>
        <p:spPr>
          <a:xfrm>
            <a:off x="544711" y="1163458"/>
            <a:ext cx="7452877" cy="369332"/>
          </a:xfrm>
          <a:prstGeom prst="rect">
            <a:avLst/>
          </a:prstGeom>
        </p:spPr>
        <p:txBody>
          <a:bodyPr wrap="square">
            <a:spAutoFit/>
          </a:bodyPr>
          <a:lstStyle/>
          <a:p>
            <a:pPr>
              <a:defRPr/>
            </a:pPr>
            <a:r>
              <a:rPr lang="en-US" dirty="0" smtClean="0">
                <a:cs typeface="Times New Roman" panose="02020603050405020304" charset="0"/>
              </a:rPr>
              <a:t>7. Shorter </a:t>
            </a:r>
            <a:r>
              <a:rPr lang="en-US" dirty="0">
                <a:cs typeface="Times New Roman" panose="02020603050405020304" charset="0"/>
              </a:rPr>
              <a:t>incubation period and larval cycle: Greater survival in hatcheries</a:t>
            </a:r>
          </a:p>
        </p:txBody>
      </p:sp>
      <p:sp>
        <p:nvSpPr>
          <p:cNvPr id="4" name="Rectangle 3"/>
          <p:cNvSpPr/>
          <p:nvPr/>
        </p:nvSpPr>
        <p:spPr>
          <a:xfrm>
            <a:off x="544711" y="1731641"/>
            <a:ext cx="10114190" cy="369332"/>
          </a:xfrm>
          <a:prstGeom prst="rect">
            <a:avLst/>
          </a:prstGeom>
        </p:spPr>
        <p:txBody>
          <a:bodyPr wrap="square">
            <a:spAutoFit/>
          </a:bodyPr>
          <a:lstStyle/>
          <a:p>
            <a:pPr>
              <a:defRPr/>
            </a:pPr>
            <a:r>
              <a:rPr lang="en-US" dirty="0" smtClean="0">
                <a:cs typeface="Times New Roman" panose="02020603050405020304" charset="0"/>
              </a:rPr>
              <a:t>8. Larvae </a:t>
            </a:r>
            <a:r>
              <a:rPr lang="en-US" dirty="0">
                <a:cs typeface="Times New Roman" panose="02020603050405020304" charset="0"/>
              </a:rPr>
              <a:t>accept artificial feeds: Easier to rear in hatcheries as live foods is difficult and often expensive</a:t>
            </a:r>
          </a:p>
        </p:txBody>
      </p:sp>
      <p:sp>
        <p:nvSpPr>
          <p:cNvPr id="6" name="Rectangle 5"/>
          <p:cNvSpPr/>
          <p:nvPr/>
        </p:nvSpPr>
        <p:spPr>
          <a:xfrm>
            <a:off x="544711" y="2299824"/>
            <a:ext cx="11165068" cy="369332"/>
          </a:xfrm>
          <a:prstGeom prst="rect">
            <a:avLst/>
          </a:prstGeom>
        </p:spPr>
        <p:txBody>
          <a:bodyPr wrap="square">
            <a:spAutoFit/>
          </a:bodyPr>
          <a:lstStyle/>
          <a:p>
            <a:pPr>
              <a:defRPr/>
            </a:pPr>
            <a:r>
              <a:rPr lang="en-US" dirty="0" smtClean="0">
                <a:cs typeface="Times New Roman" panose="02020603050405020304" charset="0"/>
              </a:rPr>
              <a:t>9. Does </a:t>
            </a:r>
            <a:r>
              <a:rPr lang="en-US" dirty="0">
                <a:cs typeface="Times New Roman" panose="02020603050405020304" charset="0"/>
              </a:rPr>
              <a:t>not depend on seed available from the </a:t>
            </a:r>
            <a:r>
              <a:rPr lang="en-US" dirty="0" smtClean="0">
                <a:cs typeface="Times New Roman" panose="02020603050405020304" charset="0"/>
              </a:rPr>
              <a:t>wild: Seed </a:t>
            </a:r>
            <a:r>
              <a:rPr lang="en-US" dirty="0">
                <a:cs typeface="Times New Roman" panose="02020603050405020304" charset="0"/>
              </a:rPr>
              <a:t>from the wild is an unreliable source in </a:t>
            </a:r>
            <a:r>
              <a:rPr lang="en-US" dirty="0" smtClean="0">
                <a:cs typeface="Times New Roman" panose="02020603050405020304" charset="0"/>
              </a:rPr>
              <a:t>large-scale farming</a:t>
            </a:r>
            <a:endParaRPr lang="en-US" dirty="0">
              <a:cs typeface="Times New Roman" panose="02020603050405020304" charset="0"/>
            </a:endParaRPr>
          </a:p>
        </p:txBody>
      </p:sp>
      <p:sp>
        <p:nvSpPr>
          <p:cNvPr id="7" name="Rectangle 6"/>
          <p:cNvSpPr/>
          <p:nvPr/>
        </p:nvSpPr>
        <p:spPr>
          <a:xfrm>
            <a:off x="544710" y="2868007"/>
            <a:ext cx="11165069" cy="646331"/>
          </a:xfrm>
          <a:prstGeom prst="rect">
            <a:avLst/>
          </a:prstGeom>
        </p:spPr>
        <p:txBody>
          <a:bodyPr wrap="square">
            <a:spAutoFit/>
          </a:bodyPr>
          <a:lstStyle/>
          <a:p>
            <a:pPr>
              <a:defRPr/>
            </a:pPr>
            <a:r>
              <a:rPr lang="en-US" dirty="0" smtClean="0">
                <a:cs typeface="Times New Roman" panose="02020603050405020304" charset="0"/>
              </a:rPr>
              <a:t>10. Does </a:t>
            </a:r>
            <a:r>
              <a:rPr lang="en-US" dirty="0">
                <a:cs typeface="Times New Roman" panose="02020603050405020304" charset="0"/>
              </a:rPr>
              <a:t>not conflicts with commercial </a:t>
            </a:r>
            <a:r>
              <a:rPr lang="en-US" dirty="0" smtClean="0">
                <a:cs typeface="Times New Roman" panose="02020603050405020304" charset="0"/>
              </a:rPr>
              <a:t>fishermen: Species </a:t>
            </a:r>
            <a:r>
              <a:rPr lang="en-US" dirty="0">
                <a:cs typeface="Times New Roman" panose="02020603050405020304" charset="0"/>
              </a:rPr>
              <a:t>cultured is either different from those that </a:t>
            </a:r>
            <a:r>
              <a:rPr lang="en-US" dirty="0" smtClean="0">
                <a:cs typeface="Times New Roman" panose="02020603050405020304" charset="0"/>
              </a:rPr>
              <a:t>caught </a:t>
            </a:r>
            <a:r>
              <a:rPr lang="en-US" dirty="0">
                <a:cs typeface="Times New Roman" panose="02020603050405020304" charset="0"/>
              </a:rPr>
              <a:t>by commercial fishermen or seed of species </a:t>
            </a:r>
            <a:r>
              <a:rPr lang="en-US" dirty="0" smtClean="0">
                <a:cs typeface="Times New Roman" panose="02020603050405020304" charset="0"/>
              </a:rPr>
              <a:t>are </a:t>
            </a:r>
            <a:r>
              <a:rPr lang="en-US" dirty="0">
                <a:cs typeface="Times New Roman" panose="02020603050405020304" charset="0"/>
              </a:rPr>
              <a:t>not caught from the wild</a:t>
            </a:r>
          </a:p>
        </p:txBody>
      </p:sp>
      <p:sp>
        <p:nvSpPr>
          <p:cNvPr id="9" name="Rectangle 8"/>
          <p:cNvSpPr/>
          <p:nvPr/>
        </p:nvSpPr>
        <p:spPr>
          <a:xfrm>
            <a:off x="544709" y="3759356"/>
            <a:ext cx="11165070" cy="369332"/>
          </a:xfrm>
          <a:prstGeom prst="rect">
            <a:avLst/>
          </a:prstGeom>
        </p:spPr>
        <p:txBody>
          <a:bodyPr wrap="square">
            <a:spAutoFit/>
          </a:bodyPr>
          <a:lstStyle/>
          <a:p>
            <a:pPr>
              <a:defRPr/>
            </a:pPr>
            <a:r>
              <a:rPr lang="en-US" dirty="0" smtClean="0">
                <a:cs typeface="Times New Roman" panose="02020603050405020304" charset="0"/>
              </a:rPr>
              <a:t>11. Hardy </a:t>
            </a:r>
            <a:r>
              <a:rPr lang="en-US" dirty="0">
                <a:cs typeface="Times New Roman" panose="02020603050405020304" charset="0"/>
              </a:rPr>
              <a:t>and tolerate </a:t>
            </a:r>
            <a:r>
              <a:rPr lang="en-US" dirty="0" err="1">
                <a:cs typeface="Times New Roman" panose="02020603050405020304" charset="0"/>
              </a:rPr>
              <a:t>unfavourable</a:t>
            </a:r>
            <a:r>
              <a:rPr lang="en-US" dirty="0">
                <a:cs typeface="Times New Roman" panose="02020603050405020304" charset="0"/>
              </a:rPr>
              <a:t> </a:t>
            </a:r>
            <a:r>
              <a:rPr lang="en-US" dirty="0" smtClean="0">
                <a:cs typeface="Times New Roman" panose="02020603050405020304" charset="0"/>
              </a:rPr>
              <a:t>conditions: Better </a:t>
            </a:r>
            <a:r>
              <a:rPr lang="en-US" dirty="0">
                <a:cs typeface="Times New Roman" panose="02020603050405020304" charset="0"/>
              </a:rPr>
              <a:t>survival in relatively poor </a:t>
            </a:r>
            <a:r>
              <a:rPr lang="en-US" dirty="0" smtClean="0">
                <a:cs typeface="Times New Roman" panose="02020603050405020304" charset="0"/>
              </a:rPr>
              <a:t>environmental conditions</a:t>
            </a:r>
            <a:endParaRPr lang="en-US" dirty="0">
              <a:cs typeface="Times New Roman" panose="02020603050405020304" charset="0"/>
            </a:endParaRPr>
          </a:p>
        </p:txBody>
      </p:sp>
    </p:spTree>
    <p:extLst>
      <p:ext uri="{BB962C8B-B14F-4D97-AF65-F5344CB8AC3E}">
        <p14:creationId xmlns:p14="http://schemas.microsoft.com/office/powerpoint/2010/main" val="2638669299"/>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3</a:t>
            </a:r>
            <a:r>
              <a:rPr lang="en-MY" altLang="en-US" sz="2400" b="1" dirty="0" smtClean="0">
                <a:latin typeface="+mn-lt"/>
              </a:rPr>
              <a:t>)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1757597" cy="369332"/>
          </a:xfrm>
          <a:prstGeom prst="rect">
            <a:avLst/>
          </a:prstGeom>
        </p:spPr>
        <p:txBody>
          <a:bodyPr wrap="none">
            <a:spAutoFit/>
          </a:bodyPr>
          <a:lstStyle/>
          <a:p>
            <a:r>
              <a:rPr lang="en-US" b="1" dirty="0" smtClean="0">
                <a:cs typeface="Times New Roman" panose="02020603050405020304" charset="0"/>
              </a:rPr>
              <a:t>Carp Polyculture</a:t>
            </a:r>
            <a:endParaRPr lang="ms-MY" b="1" dirty="0"/>
          </a:p>
        </p:txBody>
      </p:sp>
      <p:pic>
        <p:nvPicPr>
          <p:cNvPr id="17410" name="Picture 2" descr="Introduction &lt;ul&gt;&lt;li&gt;Carp polyculture  &lt;/li&gt;&lt;/ul&gt;&lt;ul&gt;&lt;li&gt;cultured more than one species of carp in a pond  without overl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12" y="1486624"/>
            <a:ext cx="4933823" cy="3700368"/>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arps &lt;ul&gt;&lt;li&gt;Order :Cyprinifomes &lt;/li&gt;&lt;/ul&gt;&lt;ul&gt;&lt;li&gt;Family : Cyprinidae &lt;/li&gt;&lt;/ul&gt;&lt;ul&gt;&lt;li&gt;Widely distribute world wide &lt;/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9356" y="1153166"/>
            <a:ext cx="6159783" cy="461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077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3</a:t>
            </a:r>
            <a:r>
              <a:rPr lang="en-MY" altLang="en-US" sz="2400" b="1" dirty="0" smtClean="0">
                <a:latin typeface="+mn-lt"/>
              </a:rPr>
              <a:t>)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1757597" cy="369332"/>
          </a:xfrm>
          <a:prstGeom prst="rect">
            <a:avLst/>
          </a:prstGeom>
        </p:spPr>
        <p:txBody>
          <a:bodyPr wrap="none">
            <a:spAutoFit/>
          </a:bodyPr>
          <a:lstStyle/>
          <a:p>
            <a:r>
              <a:rPr lang="en-US" b="1" dirty="0" smtClean="0">
                <a:cs typeface="Times New Roman" panose="02020603050405020304" charset="0"/>
              </a:rPr>
              <a:t>Carp Polyculture</a:t>
            </a:r>
            <a:endParaRPr lang="ms-MY" b="1" dirty="0"/>
          </a:p>
        </p:txBody>
      </p:sp>
      <p:pic>
        <p:nvPicPr>
          <p:cNvPr id="18434" name="Picture 2" descr="Factor favorable Carps to culture in polyculture system &lt;ul&gt;&lt;li&gt;Diverse feeding regime &lt;/li&gt;&lt;/ul&gt;&lt;ul&gt;&lt;ul&gt;&lt;li&gt;feed at ev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12" y="1821905"/>
            <a:ext cx="4846154" cy="363461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lt;ul&gt;&lt;li&gt;Easy to spawn in captivity &amp; high fecundity &lt;/li&gt;&lt;/ul&gt;&lt;ul&gt;&lt;ul&gt;&lt;ul&gt;&lt;li&gt;200,000 to 300,000 eggs produce each breed &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820" y="1315289"/>
            <a:ext cx="6528179" cy="4896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735832"/>
      </p:ext>
    </p:extLst>
  </p:cSld>
  <p:clrMapOvr>
    <a:masterClrMapping/>
  </p:clrMapOvr>
  <p:transition spd="med">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3)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1757597" cy="369332"/>
          </a:xfrm>
          <a:prstGeom prst="rect">
            <a:avLst/>
          </a:prstGeom>
        </p:spPr>
        <p:txBody>
          <a:bodyPr wrap="none">
            <a:spAutoFit/>
          </a:bodyPr>
          <a:lstStyle/>
          <a:p>
            <a:r>
              <a:rPr lang="en-US" b="1" dirty="0" smtClean="0">
                <a:cs typeface="Times New Roman" panose="02020603050405020304" charset="0"/>
              </a:rPr>
              <a:t>Carp Polyculture</a:t>
            </a:r>
            <a:endParaRPr lang="ms-MY" b="1" dirty="0"/>
          </a:p>
        </p:txBody>
      </p:sp>
      <p:pic>
        <p:nvPicPr>
          <p:cNvPr id="11266" name="Picture 2" descr="Principle of carp polyculture  &lt;ul&gt;&lt;li&gt;Stocking density &lt;/li&gt;&lt;/ul&gt;&lt;ul&gt;&lt;li&gt;Economics of culture and market demand for fis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12" y="1693161"/>
            <a:ext cx="4464016" cy="334801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stocking rate in polyculture. (After Shan-Jian,1983)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0655" y="983479"/>
            <a:ext cx="6934200" cy="5200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137720"/>
      </p:ext>
    </p:extLst>
  </p:cSld>
  <p:clrMapOvr>
    <a:masterClrMapping/>
  </p:clrMapOvr>
  <p:transition spd="med">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62609"/>
            <a:ext cx="9909312" cy="1028079"/>
          </a:xfrm>
        </p:spPr>
        <p:txBody>
          <a:bodyPr/>
          <a:lstStyle/>
          <a:p>
            <a:r>
              <a:rPr lang="en-US" dirty="0" smtClean="0"/>
              <a:t>Under this learning unit, you will learn the:</a:t>
            </a:r>
            <a:endParaRPr lang="en-US" dirty="0"/>
          </a:p>
        </p:txBody>
      </p:sp>
      <p:sp>
        <p:nvSpPr>
          <p:cNvPr id="3" name="Content Placeholder 2"/>
          <p:cNvSpPr>
            <a:spLocks noGrp="1"/>
          </p:cNvSpPr>
          <p:nvPr>
            <p:ph idx="1"/>
          </p:nvPr>
        </p:nvSpPr>
        <p:spPr>
          <a:xfrm>
            <a:off x="838199" y="1825624"/>
            <a:ext cx="9909313" cy="3978827"/>
          </a:xfrm>
        </p:spPr>
        <p:txBody>
          <a:bodyPr/>
          <a:lstStyle/>
          <a:p>
            <a:pPr>
              <a:tabLst>
                <a:tab pos="8070850" algn="l"/>
              </a:tabLst>
            </a:pPr>
            <a:r>
              <a:rPr lang="en-US" dirty="0" smtClean="0"/>
              <a:t>Site selection</a:t>
            </a:r>
          </a:p>
          <a:p>
            <a:pPr>
              <a:tabLst>
                <a:tab pos="8070850" algn="l"/>
              </a:tabLst>
            </a:pPr>
            <a:r>
              <a:rPr lang="en-US" dirty="0" smtClean="0"/>
              <a:t>Water quality</a:t>
            </a:r>
          </a:p>
          <a:p>
            <a:pPr>
              <a:tabLst>
                <a:tab pos="8070850" algn="l"/>
              </a:tabLst>
            </a:pPr>
            <a:r>
              <a:rPr lang="en-US" dirty="0" smtClean="0"/>
              <a:t>Species selection</a:t>
            </a:r>
          </a:p>
          <a:p>
            <a:pPr>
              <a:tabLst>
                <a:tab pos="8070850" algn="l"/>
              </a:tabLst>
            </a:pPr>
            <a:r>
              <a:rPr lang="en-US" dirty="0" smtClean="0"/>
              <a:t>Hatchery design </a:t>
            </a:r>
          </a:p>
          <a:p>
            <a:pPr>
              <a:tabLst>
                <a:tab pos="8070850" algn="l"/>
              </a:tabLst>
            </a:pPr>
            <a:endParaRPr lang="en-US" dirty="0"/>
          </a:p>
        </p:txBody>
      </p:sp>
    </p:spTree>
    <p:extLst>
      <p:ext uri="{BB962C8B-B14F-4D97-AF65-F5344CB8AC3E}">
        <p14:creationId xmlns:p14="http://schemas.microsoft.com/office/powerpoint/2010/main" val="3484867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3)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1757597" cy="369332"/>
          </a:xfrm>
          <a:prstGeom prst="rect">
            <a:avLst/>
          </a:prstGeom>
        </p:spPr>
        <p:txBody>
          <a:bodyPr wrap="none">
            <a:spAutoFit/>
          </a:bodyPr>
          <a:lstStyle/>
          <a:p>
            <a:r>
              <a:rPr lang="en-US" b="1" dirty="0" smtClean="0">
                <a:cs typeface="Times New Roman" panose="02020603050405020304" charset="0"/>
              </a:rPr>
              <a:t>Carp Polyculture</a:t>
            </a:r>
            <a:endParaRPr lang="ms-MY" b="1" dirty="0"/>
          </a:p>
        </p:txBody>
      </p:sp>
      <p:pic>
        <p:nvPicPr>
          <p:cNvPr id="14338" name="Picture 2" descr="&lt;ul&gt;&lt;li&gt;Fish combination   &lt;/li&gt;&lt;/ul&gt;&lt;ul&gt;&lt;ul&gt;&lt;ul&gt;&lt;li&gt;Each combination is based on 1 or 2 major producing species, other 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12" y="1262347"/>
            <a:ext cx="5140751" cy="3855564"/>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lt;ul&gt;&lt;li&gt;Example of fish combination &lt;/li&gt;&lt;/ul&gt;&lt;ul&gt;&lt;ul&gt;&lt;li&gt;comprises of surface, column and bottom feeder &lt;/li&gt;&lt;/ul&gt;&lt;/ul&gt;&lt;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5432" y="1262347"/>
            <a:ext cx="5140751" cy="385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2170387"/>
      </p:ext>
    </p:extLst>
  </p:cSld>
  <p:clrMapOvr>
    <a:masterClrMapping/>
  </p:clrMapOvr>
  <p:transition spd="med">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3)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1757597" cy="369332"/>
          </a:xfrm>
          <a:prstGeom prst="rect">
            <a:avLst/>
          </a:prstGeom>
        </p:spPr>
        <p:txBody>
          <a:bodyPr wrap="none">
            <a:spAutoFit/>
          </a:bodyPr>
          <a:lstStyle/>
          <a:p>
            <a:r>
              <a:rPr lang="en-US" b="1" dirty="0" smtClean="0">
                <a:cs typeface="Times New Roman" panose="02020603050405020304" charset="0"/>
              </a:rPr>
              <a:t>Carp Polyculture</a:t>
            </a:r>
            <a:endParaRPr lang="ms-MY" b="1" dirty="0"/>
          </a:p>
        </p:txBody>
      </p:sp>
      <p:pic>
        <p:nvPicPr>
          <p:cNvPr id="15362" name="Picture 2" descr="&lt;ul&gt;&lt;li&gt;Pond fertilizing and supplementary food &lt;/li&gt;&lt;/ul&gt;&lt;ul&gt;&lt;ul&gt;&lt;li&gt;Organic and inorganic fertilizer &lt;/li&gt;&lt;/ul&gt;&lt;/ul&gt;&lt;ul&g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12" y="1357881"/>
            <a:ext cx="5104355" cy="382826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lt;ul&gt;&lt;li&gt;4. Harvest and marketing &lt;/li&gt;&lt;/ul&gt;&lt;ul&gt;&lt;ul&gt;&lt;ul&gt;&lt;li&gt;Different countries vary in the period to produce marketable s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022" y="1109263"/>
            <a:ext cx="5767335" cy="4325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2097214"/>
      </p:ext>
    </p:extLst>
  </p:cSld>
  <p:clrMapOvr>
    <a:masterClrMapping/>
  </p:clrMapOvr>
  <p:transition spd="med">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3)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1757597" cy="369332"/>
          </a:xfrm>
          <a:prstGeom prst="rect">
            <a:avLst/>
          </a:prstGeom>
        </p:spPr>
        <p:txBody>
          <a:bodyPr wrap="none">
            <a:spAutoFit/>
          </a:bodyPr>
          <a:lstStyle/>
          <a:p>
            <a:r>
              <a:rPr lang="en-US" b="1" dirty="0" smtClean="0">
                <a:cs typeface="Times New Roman" panose="02020603050405020304" charset="0"/>
              </a:rPr>
              <a:t>Carp Polyculture</a:t>
            </a:r>
            <a:endParaRPr lang="ms-MY" b="1" dirty="0"/>
          </a:p>
        </p:txBody>
      </p:sp>
      <p:pic>
        <p:nvPicPr>
          <p:cNvPr id="16386" name="Picture 2" descr="Challenge and restriction &lt;ul&gt;&lt;li&gt;Water deterioration and environment pollution &lt;/li&gt;&lt;/ul&gt;&lt;ul&gt;&lt;ul&gt;&lt;ul&gt;&lt;ul&gt;&lt;li&gt;increase in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12" y="1486624"/>
            <a:ext cx="4540250" cy="3405188"/>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lt;ul&gt;&lt;li&gt;Disease &lt;/li&gt;&lt;/ul&gt;&lt;ul&gt;&lt;ul&gt;&lt;ul&gt;&lt;li&gt;Aeromonas hydrophila   &lt;/li&gt;&lt;/ul&gt;&lt;/ul&gt;&lt;/ul&gt;&lt;ul&gt;&lt;ul&gt;&lt;ul&gt;&lt;li&gt;Pond water organic 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701946"/>
            <a:ext cx="6787491" cy="5090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304605"/>
      </p:ext>
    </p:extLst>
  </p:cSld>
  <p:clrMapOvr>
    <a:masterClrMapping/>
  </p:clrMapOvr>
  <p:transition spd="med">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3)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5132757" cy="369332"/>
          </a:xfrm>
          <a:prstGeom prst="rect">
            <a:avLst/>
          </a:prstGeom>
        </p:spPr>
        <p:txBody>
          <a:bodyPr wrap="square">
            <a:spAutoFit/>
          </a:bodyPr>
          <a:lstStyle/>
          <a:p>
            <a:r>
              <a:rPr lang="en-US" b="1" dirty="0" smtClean="0">
                <a:cs typeface="Times New Roman" panose="02020603050405020304" charset="0"/>
              </a:rPr>
              <a:t>Prawn culture (</a:t>
            </a:r>
            <a:r>
              <a:rPr lang="en-US" b="1" i="1" dirty="0" err="1" smtClean="0">
                <a:cs typeface="Times New Roman" panose="02020603050405020304" charset="0"/>
              </a:rPr>
              <a:t>Macrobrachium</a:t>
            </a:r>
            <a:r>
              <a:rPr lang="en-US" b="1" i="1" dirty="0" smtClean="0">
                <a:cs typeface="Times New Roman" panose="02020603050405020304" charset="0"/>
              </a:rPr>
              <a:t> </a:t>
            </a:r>
            <a:r>
              <a:rPr lang="en-US" b="1" i="1" dirty="0" err="1" smtClean="0">
                <a:cs typeface="Times New Roman" panose="02020603050405020304" charset="0"/>
              </a:rPr>
              <a:t>rosenbergii</a:t>
            </a:r>
            <a:r>
              <a:rPr lang="en-US" b="1" dirty="0" smtClean="0">
                <a:cs typeface="Times New Roman" panose="02020603050405020304" charset="0"/>
              </a:rPr>
              <a:t>)</a:t>
            </a:r>
            <a:endParaRPr lang="ms-MY" b="1" dirty="0"/>
          </a:p>
        </p:txBody>
      </p:sp>
      <p:pic>
        <p:nvPicPr>
          <p:cNvPr id="19458" name="Picture 2" descr="Introductio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12" y="1647040"/>
            <a:ext cx="4846154" cy="3638414"/>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Life Cycl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9145" y="1185009"/>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8040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3)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5132757" cy="369332"/>
          </a:xfrm>
          <a:prstGeom prst="rect">
            <a:avLst/>
          </a:prstGeom>
        </p:spPr>
        <p:txBody>
          <a:bodyPr wrap="square">
            <a:spAutoFit/>
          </a:bodyPr>
          <a:lstStyle/>
          <a:p>
            <a:r>
              <a:rPr lang="en-US" b="1" dirty="0" smtClean="0">
                <a:cs typeface="Times New Roman" panose="02020603050405020304" charset="0"/>
              </a:rPr>
              <a:t>Prawn culture (</a:t>
            </a:r>
            <a:r>
              <a:rPr lang="en-US" b="1" i="1" dirty="0" err="1" smtClean="0">
                <a:cs typeface="Times New Roman" panose="02020603050405020304" charset="0"/>
              </a:rPr>
              <a:t>Macrobrachium</a:t>
            </a:r>
            <a:r>
              <a:rPr lang="en-US" b="1" i="1" dirty="0" smtClean="0">
                <a:cs typeface="Times New Roman" panose="02020603050405020304" charset="0"/>
              </a:rPr>
              <a:t> </a:t>
            </a:r>
            <a:r>
              <a:rPr lang="en-US" b="1" i="1" dirty="0" err="1" smtClean="0">
                <a:cs typeface="Times New Roman" panose="02020603050405020304" charset="0"/>
              </a:rPr>
              <a:t>rosenbergii</a:t>
            </a:r>
            <a:r>
              <a:rPr lang="en-US" b="1" dirty="0" smtClean="0">
                <a:cs typeface="Times New Roman" panose="02020603050405020304" charset="0"/>
              </a:rPr>
              <a:t>)</a:t>
            </a:r>
            <a:endParaRPr lang="ms-MY" b="1" dirty="0"/>
          </a:p>
        </p:txBody>
      </p:sp>
      <p:pic>
        <p:nvPicPr>
          <p:cNvPr id="2" name="Picture 1"/>
          <p:cNvPicPr>
            <a:picLocks noChangeAspect="1"/>
          </p:cNvPicPr>
          <p:nvPr/>
        </p:nvPicPr>
        <p:blipFill>
          <a:blip r:embed="rId3"/>
          <a:stretch>
            <a:fillRect/>
          </a:stretch>
        </p:blipFill>
        <p:spPr>
          <a:xfrm>
            <a:off x="544712" y="1284241"/>
            <a:ext cx="5433429" cy="4079330"/>
          </a:xfrm>
          <a:prstGeom prst="rect">
            <a:avLst/>
          </a:prstGeom>
        </p:spPr>
      </p:pic>
      <p:pic>
        <p:nvPicPr>
          <p:cNvPr id="20482" name="Picture 2" descr="Hatchery Phas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5181" y="1284241"/>
            <a:ext cx="5433428" cy="407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05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3)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5132757" cy="369332"/>
          </a:xfrm>
          <a:prstGeom prst="rect">
            <a:avLst/>
          </a:prstGeom>
        </p:spPr>
        <p:txBody>
          <a:bodyPr wrap="square">
            <a:spAutoFit/>
          </a:bodyPr>
          <a:lstStyle/>
          <a:p>
            <a:r>
              <a:rPr lang="en-US" b="1" dirty="0" smtClean="0">
                <a:cs typeface="Times New Roman" panose="02020603050405020304" charset="0"/>
              </a:rPr>
              <a:t>Prawn culture (</a:t>
            </a:r>
            <a:r>
              <a:rPr lang="en-US" b="1" i="1" dirty="0" err="1" smtClean="0">
                <a:cs typeface="Times New Roman" panose="02020603050405020304" charset="0"/>
              </a:rPr>
              <a:t>Macrobrachium</a:t>
            </a:r>
            <a:r>
              <a:rPr lang="en-US" b="1" i="1" dirty="0" smtClean="0">
                <a:cs typeface="Times New Roman" panose="02020603050405020304" charset="0"/>
              </a:rPr>
              <a:t> </a:t>
            </a:r>
            <a:r>
              <a:rPr lang="en-US" b="1" i="1" dirty="0" err="1" smtClean="0">
                <a:cs typeface="Times New Roman" panose="02020603050405020304" charset="0"/>
              </a:rPr>
              <a:t>rosenbergii</a:t>
            </a:r>
            <a:r>
              <a:rPr lang="en-US" b="1" dirty="0" smtClean="0">
                <a:cs typeface="Times New Roman" panose="02020603050405020304" charset="0"/>
              </a:rPr>
              <a:t>)</a:t>
            </a:r>
            <a:endParaRPr lang="ms-MY" b="1" dirty="0"/>
          </a:p>
        </p:txBody>
      </p:sp>
      <p:pic>
        <p:nvPicPr>
          <p:cNvPr id="4" name="Picture 3"/>
          <p:cNvPicPr>
            <a:picLocks noChangeAspect="1"/>
          </p:cNvPicPr>
          <p:nvPr/>
        </p:nvPicPr>
        <p:blipFill>
          <a:blip r:embed="rId3"/>
          <a:stretch>
            <a:fillRect/>
          </a:stretch>
        </p:blipFill>
        <p:spPr>
          <a:xfrm>
            <a:off x="544712" y="1311535"/>
            <a:ext cx="5542498" cy="4161217"/>
          </a:xfrm>
          <a:prstGeom prst="rect">
            <a:avLst/>
          </a:prstGeom>
        </p:spPr>
      </p:pic>
      <p:pic>
        <p:nvPicPr>
          <p:cNvPr id="6" name="Picture 5"/>
          <p:cNvPicPr>
            <a:picLocks noChangeAspect="1"/>
          </p:cNvPicPr>
          <p:nvPr/>
        </p:nvPicPr>
        <p:blipFill>
          <a:blip r:embed="rId4"/>
          <a:stretch>
            <a:fillRect/>
          </a:stretch>
        </p:blipFill>
        <p:spPr>
          <a:xfrm>
            <a:off x="6469039" y="1311535"/>
            <a:ext cx="5531466" cy="4152934"/>
          </a:xfrm>
          <a:prstGeom prst="rect">
            <a:avLst/>
          </a:prstGeom>
        </p:spPr>
      </p:pic>
    </p:spTree>
    <p:extLst>
      <p:ext uri="{BB962C8B-B14F-4D97-AF65-F5344CB8AC3E}">
        <p14:creationId xmlns:p14="http://schemas.microsoft.com/office/powerpoint/2010/main" val="2686076633"/>
      </p:ext>
    </p:extLst>
  </p:cSld>
  <p:clrMapOvr>
    <a:masterClrMapping/>
  </p:clrMapOvr>
  <p:transition spd="med">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3)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5132757" cy="369332"/>
          </a:xfrm>
          <a:prstGeom prst="rect">
            <a:avLst/>
          </a:prstGeom>
        </p:spPr>
        <p:txBody>
          <a:bodyPr wrap="square">
            <a:spAutoFit/>
          </a:bodyPr>
          <a:lstStyle/>
          <a:p>
            <a:r>
              <a:rPr lang="en-US" b="1" dirty="0" smtClean="0">
                <a:cs typeface="Times New Roman" panose="02020603050405020304" charset="0"/>
              </a:rPr>
              <a:t>Prawn culture (</a:t>
            </a:r>
            <a:r>
              <a:rPr lang="en-US" b="1" i="1" dirty="0" err="1" smtClean="0">
                <a:cs typeface="Times New Roman" panose="02020603050405020304" charset="0"/>
              </a:rPr>
              <a:t>Macrobrachium</a:t>
            </a:r>
            <a:r>
              <a:rPr lang="en-US" b="1" i="1" dirty="0" smtClean="0">
                <a:cs typeface="Times New Roman" panose="02020603050405020304" charset="0"/>
              </a:rPr>
              <a:t> </a:t>
            </a:r>
            <a:r>
              <a:rPr lang="en-US" b="1" i="1" dirty="0" err="1" smtClean="0">
                <a:cs typeface="Times New Roman" panose="02020603050405020304" charset="0"/>
              </a:rPr>
              <a:t>rosenbergii</a:t>
            </a:r>
            <a:r>
              <a:rPr lang="en-US" b="1" dirty="0" smtClean="0">
                <a:cs typeface="Times New Roman" panose="02020603050405020304" charset="0"/>
              </a:rPr>
              <a:t>)</a:t>
            </a:r>
            <a:endParaRPr lang="ms-MY" b="1" dirty="0"/>
          </a:p>
        </p:txBody>
      </p:sp>
      <p:pic>
        <p:nvPicPr>
          <p:cNvPr id="2" name="Picture 1"/>
          <p:cNvPicPr>
            <a:picLocks noChangeAspect="1"/>
          </p:cNvPicPr>
          <p:nvPr/>
        </p:nvPicPr>
        <p:blipFill>
          <a:blip r:embed="rId3"/>
          <a:stretch>
            <a:fillRect/>
          </a:stretch>
        </p:blipFill>
        <p:spPr>
          <a:xfrm>
            <a:off x="710110" y="1352478"/>
            <a:ext cx="4776290" cy="3585961"/>
          </a:xfrm>
          <a:prstGeom prst="rect">
            <a:avLst/>
          </a:prstGeom>
        </p:spPr>
      </p:pic>
      <p:pic>
        <p:nvPicPr>
          <p:cNvPr id="7" name="Picture 6"/>
          <p:cNvPicPr>
            <a:picLocks noChangeAspect="1"/>
          </p:cNvPicPr>
          <p:nvPr/>
        </p:nvPicPr>
        <p:blipFill>
          <a:blip r:embed="rId4"/>
          <a:stretch>
            <a:fillRect/>
          </a:stretch>
        </p:blipFill>
        <p:spPr>
          <a:xfrm>
            <a:off x="5677469" y="795306"/>
            <a:ext cx="6260530" cy="4700304"/>
          </a:xfrm>
          <a:prstGeom prst="rect">
            <a:avLst/>
          </a:prstGeom>
        </p:spPr>
      </p:pic>
    </p:spTree>
    <p:extLst>
      <p:ext uri="{BB962C8B-B14F-4D97-AF65-F5344CB8AC3E}">
        <p14:creationId xmlns:p14="http://schemas.microsoft.com/office/powerpoint/2010/main" val="349251933"/>
      </p:ext>
    </p:extLst>
  </p:cSld>
  <p:clrMapOvr>
    <a:masterClrMapping/>
  </p:clrMapOvr>
  <p:transition spd="med">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3)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5132757" cy="369332"/>
          </a:xfrm>
          <a:prstGeom prst="rect">
            <a:avLst/>
          </a:prstGeom>
        </p:spPr>
        <p:txBody>
          <a:bodyPr wrap="square">
            <a:spAutoFit/>
          </a:bodyPr>
          <a:lstStyle/>
          <a:p>
            <a:r>
              <a:rPr lang="en-US" b="1" dirty="0" smtClean="0">
                <a:cs typeface="Times New Roman" panose="02020603050405020304" charset="0"/>
              </a:rPr>
              <a:t>Prawn culture (</a:t>
            </a:r>
            <a:r>
              <a:rPr lang="en-US" b="1" i="1" dirty="0" err="1" smtClean="0">
                <a:cs typeface="Times New Roman" panose="02020603050405020304" charset="0"/>
              </a:rPr>
              <a:t>Macrobrachium</a:t>
            </a:r>
            <a:r>
              <a:rPr lang="en-US" b="1" i="1" dirty="0" smtClean="0">
                <a:cs typeface="Times New Roman" panose="02020603050405020304" charset="0"/>
              </a:rPr>
              <a:t> </a:t>
            </a:r>
            <a:r>
              <a:rPr lang="en-US" b="1" i="1" dirty="0" err="1" smtClean="0">
                <a:cs typeface="Times New Roman" panose="02020603050405020304" charset="0"/>
              </a:rPr>
              <a:t>rosenbergii</a:t>
            </a:r>
            <a:r>
              <a:rPr lang="en-US" b="1" dirty="0" smtClean="0">
                <a:cs typeface="Times New Roman" panose="02020603050405020304" charset="0"/>
              </a:rPr>
              <a:t>)</a:t>
            </a:r>
            <a:endParaRPr lang="ms-MY" b="1" dirty="0"/>
          </a:p>
        </p:txBody>
      </p:sp>
      <p:pic>
        <p:nvPicPr>
          <p:cNvPr id="4" name="Picture 3"/>
          <p:cNvPicPr>
            <a:picLocks noChangeAspect="1"/>
          </p:cNvPicPr>
          <p:nvPr/>
        </p:nvPicPr>
        <p:blipFill>
          <a:blip r:embed="rId3"/>
          <a:stretch>
            <a:fillRect/>
          </a:stretch>
        </p:blipFill>
        <p:spPr>
          <a:xfrm>
            <a:off x="544712" y="1379775"/>
            <a:ext cx="5324362" cy="3997444"/>
          </a:xfrm>
          <a:prstGeom prst="rect">
            <a:avLst/>
          </a:prstGeom>
        </p:spPr>
      </p:pic>
      <p:pic>
        <p:nvPicPr>
          <p:cNvPr id="6" name="Picture 5"/>
          <p:cNvPicPr>
            <a:picLocks noChangeAspect="1"/>
          </p:cNvPicPr>
          <p:nvPr/>
        </p:nvPicPr>
        <p:blipFill>
          <a:blip r:embed="rId4"/>
          <a:stretch>
            <a:fillRect/>
          </a:stretch>
        </p:blipFill>
        <p:spPr>
          <a:xfrm>
            <a:off x="5978587" y="1010773"/>
            <a:ext cx="6076950" cy="4562475"/>
          </a:xfrm>
          <a:prstGeom prst="rect">
            <a:avLst/>
          </a:prstGeom>
        </p:spPr>
      </p:pic>
    </p:spTree>
    <p:extLst>
      <p:ext uri="{BB962C8B-B14F-4D97-AF65-F5344CB8AC3E}">
        <p14:creationId xmlns:p14="http://schemas.microsoft.com/office/powerpoint/2010/main" val="2272206822"/>
      </p:ext>
    </p:extLst>
  </p:cSld>
  <p:clrMapOvr>
    <a:masterClrMapping/>
  </p:clrMapOvr>
  <p:transition spd="med">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3)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5132757" cy="369332"/>
          </a:xfrm>
          <a:prstGeom prst="rect">
            <a:avLst/>
          </a:prstGeom>
        </p:spPr>
        <p:txBody>
          <a:bodyPr wrap="square">
            <a:spAutoFit/>
          </a:bodyPr>
          <a:lstStyle/>
          <a:p>
            <a:r>
              <a:rPr lang="en-US" b="1" dirty="0" smtClean="0">
                <a:cs typeface="Times New Roman" panose="02020603050405020304" charset="0"/>
              </a:rPr>
              <a:t>Shrimp culture (</a:t>
            </a:r>
            <a:r>
              <a:rPr lang="en-US" b="1" i="1" dirty="0" err="1" smtClean="0">
                <a:cs typeface="Times New Roman" panose="02020603050405020304" charset="0"/>
              </a:rPr>
              <a:t>Penaeus</a:t>
            </a:r>
            <a:r>
              <a:rPr lang="en-US" b="1" i="1" dirty="0" smtClean="0">
                <a:cs typeface="Times New Roman" panose="02020603050405020304" charset="0"/>
              </a:rPr>
              <a:t> monodon</a:t>
            </a:r>
            <a:r>
              <a:rPr lang="en-US" b="1" dirty="0" smtClean="0">
                <a:cs typeface="Times New Roman" panose="02020603050405020304" charset="0"/>
              </a:rPr>
              <a:t>)</a:t>
            </a:r>
            <a:endParaRPr lang="ms-MY" b="1" dirty="0"/>
          </a:p>
        </p:txBody>
      </p:sp>
      <p:pic>
        <p:nvPicPr>
          <p:cNvPr id="2" name="Picture 1"/>
          <p:cNvPicPr>
            <a:picLocks noChangeAspect="1"/>
          </p:cNvPicPr>
          <p:nvPr/>
        </p:nvPicPr>
        <p:blipFill>
          <a:blip r:embed="rId3"/>
          <a:stretch>
            <a:fillRect/>
          </a:stretch>
        </p:blipFill>
        <p:spPr>
          <a:xfrm>
            <a:off x="544712" y="1243297"/>
            <a:ext cx="5215293" cy="3915557"/>
          </a:xfrm>
          <a:prstGeom prst="rect">
            <a:avLst/>
          </a:prstGeom>
        </p:spPr>
      </p:pic>
      <p:pic>
        <p:nvPicPr>
          <p:cNvPr id="21506" name="Picture 2" descr="Farm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8587" y="919837"/>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996538"/>
      </p:ext>
    </p:extLst>
  </p:cSld>
  <p:clrMapOvr>
    <a:masterClrMapping/>
  </p:clrMapOvr>
  <p:transition spd="med">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3)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5132757" cy="369332"/>
          </a:xfrm>
          <a:prstGeom prst="rect">
            <a:avLst/>
          </a:prstGeom>
        </p:spPr>
        <p:txBody>
          <a:bodyPr wrap="square">
            <a:spAutoFit/>
          </a:bodyPr>
          <a:lstStyle/>
          <a:p>
            <a:r>
              <a:rPr lang="en-US" b="1" dirty="0" smtClean="0">
                <a:cs typeface="Times New Roman" panose="02020603050405020304" charset="0"/>
              </a:rPr>
              <a:t>Shrimp culture (</a:t>
            </a:r>
            <a:r>
              <a:rPr lang="en-US" b="1" i="1" dirty="0" err="1" smtClean="0">
                <a:cs typeface="Times New Roman" panose="02020603050405020304" charset="0"/>
              </a:rPr>
              <a:t>Penaeus</a:t>
            </a:r>
            <a:r>
              <a:rPr lang="en-US" b="1" i="1" dirty="0" smtClean="0">
                <a:cs typeface="Times New Roman" panose="02020603050405020304" charset="0"/>
              </a:rPr>
              <a:t> monodon</a:t>
            </a:r>
            <a:r>
              <a:rPr lang="en-US" b="1" dirty="0" smtClean="0">
                <a:cs typeface="Times New Roman" panose="02020603050405020304" charset="0"/>
              </a:rPr>
              <a:t>)</a:t>
            </a:r>
            <a:endParaRPr lang="ms-MY" b="1" dirty="0"/>
          </a:p>
        </p:txBody>
      </p:sp>
      <p:pic>
        <p:nvPicPr>
          <p:cNvPr id="25602" name="Picture 2" descr="Post-farming technique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12" y="1486624"/>
            <a:ext cx="5272933" cy="3958833"/>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Statistic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4930" y="1024421"/>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586710"/>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383958"/>
            <a:ext cx="4342054"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1) </a:t>
            </a:r>
            <a:r>
              <a:rPr lang="en-US" sz="2400" b="1" dirty="0" smtClean="0">
                <a:latin typeface="+mn-lt"/>
              </a:rPr>
              <a:t>Site selection for aquaculture</a:t>
            </a:r>
            <a:endParaRPr lang="ms-MY" sz="2400" b="1" dirty="0">
              <a:latin typeface="+mn-lt"/>
            </a:endParaRPr>
          </a:p>
        </p:txBody>
      </p:sp>
      <p:sp>
        <p:nvSpPr>
          <p:cNvPr id="2" name="Rectangle 1"/>
          <p:cNvSpPr/>
          <p:nvPr/>
        </p:nvSpPr>
        <p:spPr>
          <a:xfrm>
            <a:off x="365637" y="961114"/>
            <a:ext cx="11330494" cy="646331"/>
          </a:xfrm>
          <a:prstGeom prst="rect">
            <a:avLst/>
          </a:prstGeom>
        </p:spPr>
        <p:txBody>
          <a:bodyPr wrap="square">
            <a:spAutoFit/>
          </a:bodyPr>
          <a:lstStyle/>
          <a:p>
            <a:pPr algn="just"/>
            <a:r>
              <a:rPr lang="en-US" dirty="0" smtClean="0">
                <a:solidFill>
                  <a:srgbClr val="000000"/>
                </a:solidFill>
                <a:latin typeface="Arial" panose="020B0604020202020204" pitchFamily="34" charset="0"/>
              </a:rPr>
              <a:t>Food and Agriculture Organization (FAO) state that the </a:t>
            </a:r>
            <a:r>
              <a:rPr lang="en-US" dirty="0">
                <a:solidFill>
                  <a:srgbClr val="000000"/>
                </a:solidFill>
                <a:latin typeface="Arial" panose="020B0604020202020204" pitchFamily="34" charset="0"/>
              </a:rPr>
              <a:t>success of an aquaculture project depends to a large extent on the proper selection of the site to be developed into a fish farm or hatchery.</a:t>
            </a:r>
            <a:endParaRPr lang="ms-MY" dirty="0"/>
          </a:p>
        </p:txBody>
      </p:sp>
      <p:sp>
        <p:nvSpPr>
          <p:cNvPr id="4" name="Rectangle 3"/>
          <p:cNvSpPr/>
          <p:nvPr/>
        </p:nvSpPr>
        <p:spPr>
          <a:xfrm>
            <a:off x="365637" y="1714012"/>
            <a:ext cx="3319259" cy="369332"/>
          </a:xfrm>
          <a:prstGeom prst="rect">
            <a:avLst/>
          </a:prstGeom>
        </p:spPr>
        <p:txBody>
          <a:bodyPr wrap="square">
            <a:spAutoFit/>
          </a:bodyPr>
          <a:lstStyle/>
          <a:p>
            <a:pPr algn="just"/>
            <a:r>
              <a:rPr lang="en-US" dirty="0">
                <a:solidFill>
                  <a:srgbClr val="000000"/>
                </a:solidFill>
                <a:latin typeface="Arial" panose="020B0604020202020204" pitchFamily="34" charset="0"/>
              </a:rPr>
              <a:t>The </a:t>
            </a:r>
            <a:r>
              <a:rPr lang="en-US" dirty="0" smtClean="0">
                <a:solidFill>
                  <a:srgbClr val="000000"/>
                </a:solidFill>
                <a:latin typeface="Arial" panose="020B0604020202020204" pitchFamily="34" charset="0"/>
              </a:rPr>
              <a:t>principal three factors are:</a:t>
            </a:r>
            <a:endParaRPr lang="ms-MY" dirty="0"/>
          </a:p>
        </p:txBody>
      </p:sp>
      <p:sp>
        <p:nvSpPr>
          <p:cNvPr id="5" name="Rectangle 4"/>
          <p:cNvSpPr/>
          <p:nvPr/>
        </p:nvSpPr>
        <p:spPr>
          <a:xfrm>
            <a:off x="3493250" y="2083344"/>
            <a:ext cx="2607300"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1.1) Ecological factors</a:t>
            </a:r>
            <a:endParaRPr lang="ms-MY" dirty="0"/>
          </a:p>
        </p:txBody>
      </p:sp>
      <p:sp>
        <p:nvSpPr>
          <p:cNvPr id="6" name="Rectangle 5"/>
          <p:cNvSpPr/>
          <p:nvPr/>
        </p:nvSpPr>
        <p:spPr>
          <a:xfrm>
            <a:off x="3493249" y="2637342"/>
            <a:ext cx="4094905"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1.2) Biological and operational factors</a:t>
            </a:r>
            <a:endParaRPr lang="ms-MY" dirty="0"/>
          </a:p>
        </p:txBody>
      </p:sp>
      <p:sp>
        <p:nvSpPr>
          <p:cNvPr id="7" name="Rectangle 6"/>
          <p:cNvSpPr/>
          <p:nvPr/>
        </p:nvSpPr>
        <p:spPr>
          <a:xfrm>
            <a:off x="3481874" y="3212826"/>
            <a:ext cx="3505780"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1.3) Economic and social factors</a:t>
            </a:r>
            <a:endParaRPr lang="ms-MY" dirty="0"/>
          </a:p>
        </p:txBody>
      </p:sp>
      <p:sp>
        <p:nvSpPr>
          <p:cNvPr id="9" name="Rectangle 8"/>
          <p:cNvSpPr/>
          <p:nvPr/>
        </p:nvSpPr>
        <p:spPr>
          <a:xfrm>
            <a:off x="365637" y="3812990"/>
            <a:ext cx="11728554" cy="361637"/>
          </a:xfrm>
          <a:prstGeom prst="rect">
            <a:avLst/>
          </a:prstGeom>
        </p:spPr>
        <p:txBody>
          <a:bodyPr wrap="square">
            <a:spAutoFit/>
          </a:bodyPr>
          <a:lstStyle/>
          <a:p>
            <a:pPr algn="just"/>
            <a:r>
              <a:rPr lang="en-US" sz="1750" dirty="0" smtClean="0">
                <a:solidFill>
                  <a:srgbClr val="000000"/>
                </a:solidFill>
                <a:latin typeface="Arial" panose="020B0604020202020204" pitchFamily="34" charset="0"/>
              </a:rPr>
              <a:t>African regional aquaculture </a:t>
            </a:r>
            <a:r>
              <a:rPr lang="en-US" sz="1750" dirty="0" err="1" smtClean="0">
                <a:solidFill>
                  <a:srgbClr val="000000"/>
                </a:solidFill>
                <a:latin typeface="Arial" panose="020B0604020202020204" pitchFamily="34" charset="0"/>
              </a:rPr>
              <a:t>centre</a:t>
            </a:r>
            <a:r>
              <a:rPr lang="en-US" sz="1750" dirty="0" smtClean="0">
                <a:solidFill>
                  <a:srgbClr val="000000"/>
                </a:solidFill>
                <a:latin typeface="Arial" panose="020B0604020202020204" pitchFamily="34" charset="0"/>
              </a:rPr>
              <a:t> describes about the considerable factors for aquaculture site through a picture:</a:t>
            </a:r>
            <a:endParaRPr lang="ms-MY" sz="1750" dirty="0"/>
          </a:p>
        </p:txBody>
      </p:sp>
      <p:pic>
        <p:nvPicPr>
          <p:cNvPr id="1026" name="Picture 2" descr="Fig. 1.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896" y="4388474"/>
            <a:ext cx="3753715" cy="225223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951248" y="5191423"/>
            <a:ext cx="3744883" cy="646331"/>
          </a:xfrm>
          <a:prstGeom prst="rect">
            <a:avLst/>
          </a:prstGeom>
        </p:spPr>
        <p:txBody>
          <a:bodyPr wrap="square">
            <a:spAutoFit/>
          </a:bodyPr>
          <a:lstStyle/>
          <a:p>
            <a:pPr algn="ctr"/>
            <a:r>
              <a:rPr lang="en-US" b="1" dirty="0" smtClean="0">
                <a:solidFill>
                  <a:srgbClr val="000000"/>
                </a:solidFill>
                <a:latin typeface="Arial" panose="020B0604020202020204" pitchFamily="34" charset="0"/>
              </a:rPr>
              <a:t>Which are very similar to the three factors described by FAO. </a:t>
            </a:r>
            <a:endParaRPr lang="ms-MY" b="1" dirty="0"/>
          </a:p>
        </p:txBody>
      </p:sp>
    </p:spTree>
    <p:extLst>
      <p:ext uri="{BB962C8B-B14F-4D97-AF65-F5344CB8AC3E}">
        <p14:creationId xmlns:p14="http://schemas.microsoft.com/office/powerpoint/2010/main" val="345450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2000"/>
                                        <p:tgtEl>
                                          <p:spTgt spid="9"/>
                                        </p:tgtEl>
                                      </p:cBhvr>
                                    </p:animEffect>
                                  </p:childTnLst>
                                </p:cTn>
                              </p:par>
                              <p:par>
                                <p:cTn id="37" presetID="6" presetClass="entr" presetSubtype="16"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circle(in)">
                                      <p:cBhvr>
                                        <p:cTn id="39" dur="2000"/>
                                        <p:tgtEl>
                                          <p:spTgt spid="1026"/>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9"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5147272"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3) </a:t>
            </a:r>
            <a:r>
              <a:rPr lang="en-US" sz="2400" b="1" dirty="0" smtClean="0">
                <a:latin typeface="+mn-lt"/>
              </a:rPr>
              <a:t>Species selection for aquaculture</a:t>
            </a:r>
            <a:endParaRPr lang="ms-MY" sz="2400" b="1" dirty="0">
              <a:latin typeface="+mn-lt"/>
            </a:endParaRPr>
          </a:p>
        </p:txBody>
      </p:sp>
      <p:sp>
        <p:nvSpPr>
          <p:cNvPr id="5" name="Rectangle 4"/>
          <p:cNvSpPr/>
          <p:nvPr/>
        </p:nvSpPr>
        <p:spPr>
          <a:xfrm>
            <a:off x="544712" y="641441"/>
            <a:ext cx="5132757" cy="369332"/>
          </a:xfrm>
          <a:prstGeom prst="rect">
            <a:avLst/>
          </a:prstGeom>
        </p:spPr>
        <p:txBody>
          <a:bodyPr wrap="square">
            <a:spAutoFit/>
          </a:bodyPr>
          <a:lstStyle/>
          <a:p>
            <a:r>
              <a:rPr lang="en-US" b="1" dirty="0" smtClean="0">
                <a:cs typeface="Times New Roman" panose="02020603050405020304" charset="0"/>
              </a:rPr>
              <a:t>Shrimp culture (</a:t>
            </a:r>
            <a:r>
              <a:rPr lang="en-US" b="1" i="1" dirty="0" err="1" smtClean="0">
                <a:cs typeface="Times New Roman" panose="02020603050405020304" charset="0"/>
              </a:rPr>
              <a:t>Penaeus</a:t>
            </a:r>
            <a:r>
              <a:rPr lang="en-US" b="1" i="1" dirty="0" smtClean="0">
                <a:cs typeface="Times New Roman" panose="02020603050405020304" charset="0"/>
              </a:rPr>
              <a:t> monodon</a:t>
            </a:r>
            <a:r>
              <a:rPr lang="en-US" b="1" dirty="0" smtClean="0">
                <a:cs typeface="Times New Roman" panose="02020603050405020304" charset="0"/>
              </a:rPr>
              <a:t>)</a:t>
            </a:r>
            <a:endParaRPr lang="ms-MY" b="1" dirty="0"/>
          </a:p>
        </p:txBody>
      </p:sp>
      <p:pic>
        <p:nvPicPr>
          <p:cNvPr id="2" name="Picture 1"/>
          <p:cNvPicPr>
            <a:picLocks noChangeAspect="1"/>
          </p:cNvPicPr>
          <p:nvPr/>
        </p:nvPicPr>
        <p:blipFill>
          <a:blip r:embed="rId3"/>
          <a:stretch>
            <a:fillRect/>
          </a:stretch>
        </p:blipFill>
        <p:spPr>
          <a:xfrm>
            <a:off x="2537285" y="1227317"/>
            <a:ext cx="6893318" cy="5175391"/>
          </a:xfrm>
          <a:prstGeom prst="rect">
            <a:avLst/>
          </a:prstGeom>
        </p:spPr>
      </p:pic>
    </p:spTree>
    <p:extLst>
      <p:ext uri="{BB962C8B-B14F-4D97-AF65-F5344CB8AC3E}">
        <p14:creationId xmlns:p14="http://schemas.microsoft.com/office/powerpoint/2010/main" val="4079420741"/>
      </p:ext>
    </p:extLst>
  </p:cSld>
  <p:clrMapOvr>
    <a:masterClrMapping/>
  </p:clrMapOvr>
  <p:transition spd="med">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3" y="165590"/>
            <a:ext cx="6007081"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4</a:t>
            </a:r>
            <a:r>
              <a:rPr lang="en-MY" altLang="en-US" sz="2400" b="1" dirty="0" smtClean="0">
                <a:latin typeface="+mn-lt"/>
              </a:rPr>
              <a:t>) </a:t>
            </a:r>
            <a:r>
              <a:rPr lang="en-US" sz="2400" b="1" dirty="0" smtClean="0">
                <a:latin typeface="+mn-lt"/>
              </a:rPr>
              <a:t>Hatchery design and farm management</a:t>
            </a:r>
            <a:endParaRPr lang="ms-MY" sz="2400" b="1" dirty="0">
              <a:latin typeface="+mn-lt"/>
            </a:endParaRPr>
          </a:p>
        </p:txBody>
      </p:sp>
      <p:sp>
        <p:nvSpPr>
          <p:cNvPr id="4" name="Rectangle 3"/>
          <p:cNvSpPr/>
          <p:nvPr/>
        </p:nvSpPr>
        <p:spPr>
          <a:xfrm>
            <a:off x="612082" y="799363"/>
            <a:ext cx="5843309" cy="369332"/>
          </a:xfrm>
          <a:prstGeom prst="rect">
            <a:avLst/>
          </a:prstGeom>
        </p:spPr>
        <p:txBody>
          <a:bodyPr wrap="square">
            <a:spAutoFit/>
          </a:bodyPr>
          <a:lstStyle/>
          <a:p>
            <a:r>
              <a:rPr lang="en-US" b="1" dirty="0" smtClean="0">
                <a:solidFill>
                  <a:srgbClr val="000000"/>
                </a:solidFill>
                <a:latin typeface="Arial" panose="020B0604020202020204" pitchFamily="34" charset="0"/>
              </a:rPr>
              <a:t>ESSENTIAL COMPONENTS of A FISH HATCHERY</a:t>
            </a:r>
            <a:endParaRPr lang="ms-MY" b="1" dirty="0"/>
          </a:p>
        </p:txBody>
      </p:sp>
      <p:sp>
        <p:nvSpPr>
          <p:cNvPr id="11" name="Rectangle 10"/>
          <p:cNvSpPr/>
          <p:nvPr/>
        </p:nvSpPr>
        <p:spPr>
          <a:xfrm>
            <a:off x="612082" y="1326617"/>
            <a:ext cx="5068695" cy="369332"/>
          </a:xfrm>
          <a:prstGeom prst="rect">
            <a:avLst/>
          </a:prstGeom>
        </p:spPr>
        <p:txBody>
          <a:bodyPr wrap="none">
            <a:spAutoFit/>
          </a:bodyPr>
          <a:lstStyle/>
          <a:p>
            <a:r>
              <a:rPr lang="en-US" dirty="0"/>
              <a:t>The various essential components of a hatchery are:</a:t>
            </a:r>
            <a:endParaRPr lang="ms-MY" dirty="0"/>
          </a:p>
        </p:txBody>
      </p:sp>
      <p:sp>
        <p:nvSpPr>
          <p:cNvPr id="12" name="Rectangle 11"/>
          <p:cNvSpPr/>
          <p:nvPr/>
        </p:nvSpPr>
        <p:spPr>
          <a:xfrm>
            <a:off x="612081" y="1833856"/>
            <a:ext cx="5742854" cy="369332"/>
          </a:xfrm>
          <a:prstGeom prst="rect">
            <a:avLst/>
          </a:prstGeom>
        </p:spPr>
        <p:txBody>
          <a:bodyPr wrap="none">
            <a:spAutoFit/>
          </a:bodyPr>
          <a:lstStyle/>
          <a:p>
            <a:r>
              <a:rPr lang="en-US" dirty="0" smtClean="0"/>
              <a:t>1. Sufficient number of male and female brood stock ponds</a:t>
            </a:r>
            <a:endParaRPr lang="ms-MY" dirty="0"/>
          </a:p>
        </p:txBody>
      </p:sp>
      <p:sp>
        <p:nvSpPr>
          <p:cNvPr id="13" name="Rectangle 12"/>
          <p:cNvSpPr/>
          <p:nvPr/>
        </p:nvSpPr>
        <p:spPr>
          <a:xfrm>
            <a:off x="612081" y="2388456"/>
            <a:ext cx="1780039" cy="369332"/>
          </a:xfrm>
          <a:prstGeom prst="rect">
            <a:avLst/>
          </a:prstGeom>
        </p:spPr>
        <p:txBody>
          <a:bodyPr wrap="none">
            <a:spAutoFit/>
          </a:bodyPr>
          <a:lstStyle/>
          <a:p>
            <a:r>
              <a:rPr lang="en-US" dirty="0"/>
              <a:t>2</a:t>
            </a:r>
            <a:r>
              <a:rPr lang="en-US" dirty="0" smtClean="0"/>
              <a:t>. Nursery ponds</a:t>
            </a:r>
            <a:endParaRPr lang="ms-MY" dirty="0"/>
          </a:p>
        </p:txBody>
      </p:sp>
      <p:sp>
        <p:nvSpPr>
          <p:cNvPr id="14" name="Rectangle 13"/>
          <p:cNvSpPr/>
          <p:nvPr/>
        </p:nvSpPr>
        <p:spPr>
          <a:xfrm>
            <a:off x="612081" y="2983937"/>
            <a:ext cx="11070403" cy="646331"/>
          </a:xfrm>
          <a:prstGeom prst="rect">
            <a:avLst/>
          </a:prstGeom>
        </p:spPr>
        <p:txBody>
          <a:bodyPr wrap="square">
            <a:spAutoFit/>
          </a:bodyPr>
          <a:lstStyle/>
          <a:p>
            <a:r>
              <a:rPr lang="en-US" dirty="0" smtClean="0"/>
              <a:t>3. </a:t>
            </a:r>
            <a:r>
              <a:rPr lang="en-US" dirty="0"/>
              <a:t>A hatchery </a:t>
            </a:r>
            <a:r>
              <a:rPr lang="en-US" dirty="0" smtClean="0"/>
              <a:t>complex </a:t>
            </a:r>
            <a:r>
              <a:rPr lang="en-US" dirty="0"/>
              <a:t>of facilities for </a:t>
            </a:r>
            <a:r>
              <a:rPr lang="en-US" b="1" dirty="0"/>
              <a:t>fish</a:t>
            </a:r>
            <a:r>
              <a:rPr lang="en-US" dirty="0"/>
              <a:t> spawning, </a:t>
            </a:r>
            <a:r>
              <a:rPr lang="en-US" b="1" dirty="0"/>
              <a:t>hatching</a:t>
            </a:r>
            <a:r>
              <a:rPr lang="en-US" dirty="0"/>
              <a:t> and care of hatchlings to raise them up to post larval stage.</a:t>
            </a:r>
            <a:endParaRPr lang="ms-MY" dirty="0"/>
          </a:p>
        </p:txBody>
      </p:sp>
      <p:pic>
        <p:nvPicPr>
          <p:cNvPr id="15" name="Picture 14"/>
          <p:cNvPicPr>
            <a:picLocks noChangeAspect="1"/>
          </p:cNvPicPr>
          <p:nvPr/>
        </p:nvPicPr>
        <p:blipFill>
          <a:blip r:embed="rId3"/>
          <a:stretch>
            <a:fillRect/>
          </a:stretch>
        </p:blipFill>
        <p:spPr>
          <a:xfrm>
            <a:off x="4271749" y="3468858"/>
            <a:ext cx="3480180" cy="3225946"/>
          </a:xfrm>
          <a:prstGeom prst="rect">
            <a:avLst/>
          </a:prstGeom>
        </p:spPr>
      </p:pic>
    </p:spTree>
    <p:extLst>
      <p:ext uri="{BB962C8B-B14F-4D97-AF65-F5344CB8AC3E}">
        <p14:creationId xmlns:p14="http://schemas.microsoft.com/office/powerpoint/2010/main" val="782492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ircle(in)">
                                      <p:cBhvr>
                                        <p:cTn id="16" dur="2000"/>
                                        <p:tgtEl>
                                          <p:spTgt spid="14"/>
                                        </p:tgtEl>
                                      </p:cBhvr>
                                    </p:animEffect>
                                  </p:childTnLst>
                                </p:cTn>
                              </p:par>
                              <p:par>
                                <p:cTn id="17" presetID="6"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ircle(in)">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3" y="165590"/>
            <a:ext cx="6007081"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4</a:t>
            </a:r>
            <a:r>
              <a:rPr lang="en-MY" altLang="en-US" sz="2400" b="1" dirty="0" smtClean="0">
                <a:latin typeface="+mn-lt"/>
              </a:rPr>
              <a:t>) </a:t>
            </a:r>
            <a:r>
              <a:rPr lang="en-US" sz="2400" b="1" dirty="0" smtClean="0">
                <a:latin typeface="+mn-lt"/>
              </a:rPr>
              <a:t>Hatchery design and farm management</a:t>
            </a:r>
            <a:endParaRPr lang="ms-MY" sz="2400" b="1" dirty="0">
              <a:latin typeface="+mn-lt"/>
            </a:endParaRPr>
          </a:p>
        </p:txBody>
      </p:sp>
      <p:pic>
        <p:nvPicPr>
          <p:cNvPr id="2" name="Picture 1"/>
          <p:cNvPicPr>
            <a:picLocks noChangeAspect="1"/>
          </p:cNvPicPr>
          <p:nvPr/>
        </p:nvPicPr>
        <p:blipFill>
          <a:blip r:embed="rId3"/>
          <a:stretch>
            <a:fillRect/>
          </a:stretch>
        </p:blipFill>
        <p:spPr>
          <a:xfrm>
            <a:off x="243593" y="1543545"/>
            <a:ext cx="5415252" cy="4065683"/>
          </a:xfrm>
          <a:prstGeom prst="rect">
            <a:avLst/>
          </a:prstGeom>
        </p:spPr>
      </p:pic>
      <p:pic>
        <p:nvPicPr>
          <p:cNvPr id="5" name="Picture 4"/>
          <p:cNvPicPr>
            <a:picLocks noChangeAspect="1"/>
          </p:cNvPicPr>
          <p:nvPr/>
        </p:nvPicPr>
        <p:blipFill>
          <a:blip r:embed="rId4"/>
          <a:stretch>
            <a:fillRect/>
          </a:stretch>
        </p:blipFill>
        <p:spPr>
          <a:xfrm>
            <a:off x="5879703" y="1295148"/>
            <a:ext cx="6076950" cy="4562475"/>
          </a:xfrm>
          <a:prstGeom prst="rect">
            <a:avLst/>
          </a:prstGeom>
        </p:spPr>
      </p:pic>
    </p:spTree>
    <p:extLst>
      <p:ext uri="{BB962C8B-B14F-4D97-AF65-F5344CB8AC3E}">
        <p14:creationId xmlns:p14="http://schemas.microsoft.com/office/powerpoint/2010/main" val="1919544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3" y="165590"/>
            <a:ext cx="6007081"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4</a:t>
            </a:r>
            <a:r>
              <a:rPr lang="en-MY" altLang="en-US" sz="2400" b="1" dirty="0" smtClean="0">
                <a:latin typeface="+mn-lt"/>
              </a:rPr>
              <a:t>) </a:t>
            </a:r>
            <a:r>
              <a:rPr lang="en-US" sz="2400" b="1" dirty="0" smtClean="0">
                <a:latin typeface="+mn-lt"/>
              </a:rPr>
              <a:t>Hatchery design and farm management</a:t>
            </a:r>
            <a:endParaRPr lang="ms-MY" sz="2400" b="1" dirty="0">
              <a:latin typeface="+mn-lt"/>
            </a:endParaRPr>
          </a:p>
        </p:txBody>
      </p:sp>
      <p:pic>
        <p:nvPicPr>
          <p:cNvPr id="6" name="Picture 5"/>
          <p:cNvPicPr>
            <a:picLocks noChangeAspect="1"/>
          </p:cNvPicPr>
          <p:nvPr/>
        </p:nvPicPr>
        <p:blipFill>
          <a:blip r:embed="rId3"/>
          <a:stretch>
            <a:fillRect/>
          </a:stretch>
        </p:blipFill>
        <p:spPr>
          <a:xfrm>
            <a:off x="2743626" y="1060401"/>
            <a:ext cx="6550499" cy="5688373"/>
          </a:xfrm>
          <a:prstGeom prst="rect">
            <a:avLst/>
          </a:prstGeom>
        </p:spPr>
      </p:pic>
    </p:spTree>
    <p:extLst>
      <p:ext uri="{BB962C8B-B14F-4D97-AF65-F5344CB8AC3E}">
        <p14:creationId xmlns:p14="http://schemas.microsoft.com/office/powerpoint/2010/main" val="1516964654"/>
      </p:ext>
    </p:extLst>
  </p:cSld>
  <p:clrMapOvr>
    <a:masterClrMapping/>
  </p:clrMapOvr>
  <p:transition spd="med">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3" y="165590"/>
            <a:ext cx="6007081"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4</a:t>
            </a:r>
            <a:r>
              <a:rPr lang="en-MY" altLang="en-US" sz="2400" b="1" dirty="0" smtClean="0">
                <a:latin typeface="+mn-lt"/>
              </a:rPr>
              <a:t>) </a:t>
            </a:r>
            <a:r>
              <a:rPr lang="en-US" sz="2400" b="1" dirty="0" smtClean="0">
                <a:latin typeface="+mn-lt"/>
              </a:rPr>
              <a:t>Hatchery design and farm management</a:t>
            </a:r>
            <a:endParaRPr lang="ms-MY" sz="2400" b="1" dirty="0">
              <a:latin typeface="+mn-lt"/>
            </a:endParaRPr>
          </a:p>
        </p:txBody>
      </p:sp>
      <p:pic>
        <p:nvPicPr>
          <p:cNvPr id="2" name="Picture 1"/>
          <p:cNvPicPr>
            <a:picLocks noChangeAspect="1"/>
          </p:cNvPicPr>
          <p:nvPr/>
        </p:nvPicPr>
        <p:blipFill>
          <a:blip r:embed="rId3"/>
          <a:stretch>
            <a:fillRect/>
          </a:stretch>
        </p:blipFill>
        <p:spPr>
          <a:xfrm>
            <a:off x="6667681" y="1502604"/>
            <a:ext cx="5524319" cy="4147569"/>
          </a:xfrm>
          <a:prstGeom prst="rect">
            <a:avLst/>
          </a:prstGeom>
        </p:spPr>
      </p:pic>
      <p:pic>
        <p:nvPicPr>
          <p:cNvPr id="4" name="Picture 3"/>
          <p:cNvPicPr>
            <a:picLocks noChangeAspect="1"/>
          </p:cNvPicPr>
          <p:nvPr/>
        </p:nvPicPr>
        <p:blipFill>
          <a:blip r:embed="rId4"/>
          <a:stretch>
            <a:fillRect/>
          </a:stretch>
        </p:blipFill>
        <p:spPr>
          <a:xfrm>
            <a:off x="517563" y="1270592"/>
            <a:ext cx="6077517" cy="4562475"/>
          </a:xfrm>
          <a:prstGeom prst="rect">
            <a:avLst/>
          </a:prstGeom>
        </p:spPr>
      </p:pic>
    </p:spTree>
    <p:extLst>
      <p:ext uri="{BB962C8B-B14F-4D97-AF65-F5344CB8AC3E}">
        <p14:creationId xmlns:p14="http://schemas.microsoft.com/office/powerpoint/2010/main" val="2960396202"/>
      </p:ext>
    </p:extLst>
  </p:cSld>
  <p:clrMapOvr>
    <a:masterClrMapping/>
  </p:clrMapOvr>
  <p:transition spd="med">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3" y="165590"/>
            <a:ext cx="6007081"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4</a:t>
            </a:r>
            <a:r>
              <a:rPr lang="en-MY" altLang="en-US" sz="2400" b="1" dirty="0" smtClean="0">
                <a:latin typeface="+mn-lt"/>
              </a:rPr>
              <a:t>) </a:t>
            </a:r>
            <a:r>
              <a:rPr lang="en-US" sz="2400" b="1" dirty="0" smtClean="0">
                <a:latin typeface="+mn-lt"/>
              </a:rPr>
              <a:t>Hatchery design and farm management</a:t>
            </a:r>
            <a:endParaRPr lang="ms-MY" sz="2400" b="1" dirty="0">
              <a:latin typeface="+mn-lt"/>
            </a:endParaRPr>
          </a:p>
        </p:txBody>
      </p:sp>
      <p:pic>
        <p:nvPicPr>
          <p:cNvPr id="30722" name="Picture 2" descr="Double Cloth hatching Hapa&#10;Floating Hapa&#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122" y="1348782"/>
            <a:ext cx="5565598" cy="44924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250674" y="1457076"/>
            <a:ext cx="5695212" cy="4275872"/>
          </a:xfrm>
          <a:prstGeom prst="rect">
            <a:avLst/>
          </a:prstGeom>
        </p:spPr>
      </p:pic>
    </p:spTree>
    <p:extLst>
      <p:ext uri="{BB962C8B-B14F-4D97-AF65-F5344CB8AC3E}">
        <p14:creationId xmlns:p14="http://schemas.microsoft.com/office/powerpoint/2010/main" val="2306207015"/>
      </p:ext>
    </p:extLst>
  </p:cSld>
  <p:clrMapOvr>
    <a:masterClrMapping/>
  </p:clrMapOvr>
  <p:transition spd="med">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3" y="165590"/>
            <a:ext cx="6007081"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4</a:t>
            </a:r>
            <a:r>
              <a:rPr lang="en-MY" altLang="en-US" sz="2400" b="1" dirty="0" smtClean="0">
                <a:latin typeface="+mn-lt"/>
              </a:rPr>
              <a:t>) </a:t>
            </a:r>
            <a:r>
              <a:rPr lang="en-US" sz="2400" b="1" dirty="0" smtClean="0">
                <a:latin typeface="+mn-lt"/>
              </a:rPr>
              <a:t>Hatchery design and farm management</a:t>
            </a:r>
            <a:endParaRPr lang="ms-MY" sz="2400" b="1" dirty="0">
              <a:latin typeface="+mn-lt"/>
            </a:endParaRPr>
          </a:p>
        </p:txBody>
      </p:sp>
      <p:pic>
        <p:nvPicPr>
          <p:cNvPr id="2" name="Picture 1"/>
          <p:cNvPicPr>
            <a:picLocks noChangeAspect="1"/>
          </p:cNvPicPr>
          <p:nvPr/>
        </p:nvPicPr>
        <p:blipFill>
          <a:blip r:embed="rId3"/>
          <a:stretch>
            <a:fillRect/>
          </a:stretch>
        </p:blipFill>
        <p:spPr>
          <a:xfrm>
            <a:off x="478099" y="1175057"/>
            <a:ext cx="5772575" cy="4333955"/>
          </a:xfrm>
          <a:prstGeom prst="rect">
            <a:avLst/>
          </a:prstGeom>
        </p:spPr>
      </p:pic>
      <p:pic>
        <p:nvPicPr>
          <p:cNvPr id="4" name="Picture 3"/>
          <p:cNvPicPr>
            <a:picLocks noChangeAspect="1"/>
          </p:cNvPicPr>
          <p:nvPr/>
        </p:nvPicPr>
        <p:blipFill>
          <a:blip r:embed="rId4"/>
          <a:stretch>
            <a:fillRect/>
          </a:stretch>
        </p:blipFill>
        <p:spPr>
          <a:xfrm>
            <a:off x="6484903" y="1297888"/>
            <a:ext cx="5160759" cy="3874614"/>
          </a:xfrm>
          <a:prstGeom prst="rect">
            <a:avLst/>
          </a:prstGeom>
        </p:spPr>
      </p:pic>
    </p:spTree>
    <p:extLst>
      <p:ext uri="{BB962C8B-B14F-4D97-AF65-F5344CB8AC3E}">
        <p14:creationId xmlns:p14="http://schemas.microsoft.com/office/powerpoint/2010/main" val="291971917"/>
      </p:ext>
    </p:extLst>
  </p:cSld>
  <p:clrMapOvr>
    <a:masterClrMapping/>
  </p:clrMapOvr>
  <p:transition spd="med">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3" y="165590"/>
            <a:ext cx="6007081"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4</a:t>
            </a:r>
            <a:r>
              <a:rPr lang="en-MY" altLang="en-US" sz="2400" b="1" dirty="0" smtClean="0">
                <a:latin typeface="+mn-lt"/>
              </a:rPr>
              <a:t>) </a:t>
            </a:r>
            <a:r>
              <a:rPr lang="en-US" sz="2400" b="1" dirty="0" smtClean="0">
                <a:latin typeface="+mn-lt"/>
              </a:rPr>
              <a:t>Hatchery design and farm management</a:t>
            </a:r>
            <a:endParaRPr lang="ms-MY" sz="2400" b="1" dirty="0">
              <a:latin typeface="+mn-lt"/>
            </a:endParaRPr>
          </a:p>
        </p:txBody>
      </p:sp>
      <p:pic>
        <p:nvPicPr>
          <p:cNvPr id="32770" name="Picture 2" descr="CIRCULAR HATCHERY&#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74" y="1130418"/>
            <a:ext cx="5838269" cy="438327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469465" y="1313775"/>
            <a:ext cx="5594049" cy="4199921"/>
          </a:xfrm>
          <a:prstGeom prst="rect">
            <a:avLst/>
          </a:prstGeom>
        </p:spPr>
      </p:pic>
    </p:spTree>
    <p:extLst>
      <p:ext uri="{BB962C8B-B14F-4D97-AF65-F5344CB8AC3E}">
        <p14:creationId xmlns:p14="http://schemas.microsoft.com/office/powerpoint/2010/main" val="2038822290"/>
      </p:ext>
    </p:extLst>
  </p:cSld>
  <p:clrMapOvr>
    <a:masterClrMapping/>
  </p:clrMapOvr>
  <p:transition spd="med">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3" y="165590"/>
            <a:ext cx="6007081"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4</a:t>
            </a:r>
            <a:r>
              <a:rPr lang="en-MY" altLang="en-US" sz="2400" b="1" dirty="0" smtClean="0">
                <a:latin typeface="+mn-lt"/>
              </a:rPr>
              <a:t>) </a:t>
            </a:r>
            <a:r>
              <a:rPr lang="en-US" sz="2400" b="1" dirty="0" smtClean="0">
                <a:latin typeface="+mn-lt"/>
              </a:rPr>
              <a:t>Hatchery design and farm management</a:t>
            </a:r>
            <a:endParaRPr lang="ms-MY" sz="2400" b="1" dirty="0">
              <a:latin typeface="+mn-lt"/>
            </a:endParaRPr>
          </a:p>
        </p:txBody>
      </p:sp>
      <p:pic>
        <p:nvPicPr>
          <p:cNvPr id="4" name="Picture 3"/>
          <p:cNvPicPr>
            <a:picLocks noChangeAspect="1"/>
          </p:cNvPicPr>
          <p:nvPr/>
        </p:nvPicPr>
        <p:blipFill>
          <a:blip r:embed="rId3"/>
          <a:stretch>
            <a:fillRect/>
          </a:stretch>
        </p:blipFill>
        <p:spPr>
          <a:xfrm>
            <a:off x="491746" y="1270593"/>
            <a:ext cx="5342540" cy="4011092"/>
          </a:xfrm>
          <a:prstGeom prst="rect">
            <a:avLst/>
          </a:prstGeom>
        </p:spPr>
      </p:pic>
      <p:pic>
        <p:nvPicPr>
          <p:cNvPr id="6" name="Picture 5"/>
          <p:cNvPicPr>
            <a:picLocks noChangeAspect="1"/>
          </p:cNvPicPr>
          <p:nvPr/>
        </p:nvPicPr>
        <p:blipFill>
          <a:blip r:embed="rId4"/>
          <a:stretch>
            <a:fillRect/>
          </a:stretch>
        </p:blipFill>
        <p:spPr>
          <a:xfrm>
            <a:off x="5978146" y="1024932"/>
            <a:ext cx="6076950" cy="4562475"/>
          </a:xfrm>
          <a:prstGeom prst="rect">
            <a:avLst/>
          </a:prstGeom>
        </p:spPr>
      </p:pic>
    </p:spTree>
    <p:extLst>
      <p:ext uri="{BB962C8B-B14F-4D97-AF65-F5344CB8AC3E}">
        <p14:creationId xmlns:p14="http://schemas.microsoft.com/office/powerpoint/2010/main" val="3898896833"/>
      </p:ext>
    </p:extLst>
  </p:cSld>
  <p:clrMapOvr>
    <a:masterClrMapping/>
  </p:clrMapOvr>
  <p:transition spd="med">
    <p:pull/>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3" y="165590"/>
            <a:ext cx="6007081"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4</a:t>
            </a:r>
            <a:r>
              <a:rPr lang="en-MY" altLang="en-US" sz="2400" b="1" dirty="0" smtClean="0">
                <a:latin typeface="+mn-lt"/>
              </a:rPr>
              <a:t>) </a:t>
            </a:r>
            <a:r>
              <a:rPr lang="en-US" sz="2400" b="1" dirty="0" smtClean="0">
                <a:latin typeface="+mn-lt"/>
              </a:rPr>
              <a:t>Hatchery design and farm management</a:t>
            </a:r>
            <a:endParaRPr lang="ms-MY" sz="2400" b="1" dirty="0">
              <a:latin typeface="+mn-lt"/>
            </a:endParaRPr>
          </a:p>
        </p:txBody>
      </p:sp>
      <p:pic>
        <p:nvPicPr>
          <p:cNvPr id="4" name="Picture 3"/>
          <p:cNvPicPr>
            <a:picLocks noChangeAspect="1"/>
          </p:cNvPicPr>
          <p:nvPr/>
        </p:nvPicPr>
        <p:blipFill>
          <a:blip r:embed="rId3"/>
          <a:stretch>
            <a:fillRect/>
          </a:stretch>
        </p:blipFill>
        <p:spPr>
          <a:xfrm>
            <a:off x="2457023" y="1038581"/>
            <a:ext cx="7260182" cy="5450826"/>
          </a:xfrm>
          <a:prstGeom prst="rect">
            <a:avLst/>
          </a:prstGeom>
        </p:spPr>
      </p:pic>
    </p:spTree>
    <p:extLst>
      <p:ext uri="{BB962C8B-B14F-4D97-AF65-F5344CB8AC3E}">
        <p14:creationId xmlns:p14="http://schemas.microsoft.com/office/powerpoint/2010/main" val="2284722801"/>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4342054"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1) </a:t>
            </a:r>
            <a:r>
              <a:rPr lang="en-US" sz="2400" b="1" dirty="0" smtClean="0">
                <a:latin typeface="+mn-lt"/>
              </a:rPr>
              <a:t>Site selection for aquaculture</a:t>
            </a:r>
            <a:endParaRPr lang="ms-MY" sz="2400" b="1" dirty="0">
              <a:latin typeface="+mn-lt"/>
            </a:endParaRPr>
          </a:p>
        </p:txBody>
      </p:sp>
      <p:sp>
        <p:nvSpPr>
          <p:cNvPr id="2" name="Rectangle 1"/>
          <p:cNvSpPr/>
          <p:nvPr/>
        </p:nvSpPr>
        <p:spPr>
          <a:xfrm>
            <a:off x="543059" y="619914"/>
            <a:ext cx="2432154"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1.1 Ecological factors</a:t>
            </a:r>
            <a:endParaRPr lang="ms-MY" dirty="0"/>
          </a:p>
        </p:txBody>
      </p:sp>
      <p:sp>
        <p:nvSpPr>
          <p:cNvPr id="8" name="Rectangle 7"/>
          <p:cNvSpPr/>
          <p:nvPr/>
        </p:nvSpPr>
        <p:spPr>
          <a:xfrm>
            <a:off x="912826" y="1020125"/>
            <a:ext cx="7788322" cy="369332"/>
          </a:xfrm>
          <a:prstGeom prst="rect">
            <a:avLst/>
          </a:prstGeom>
        </p:spPr>
        <p:txBody>
          <a:bodyPr wrap="square">
            <a:spAutoFit/>
          </a:bodyPr>
          <a:lstStyle/>
          <a:p>
            <a:r>
              <a:rPr lang="en-US" dirty="0" smtClean="0">
                <a:solidFill>
                  <a:srgbClr val="222222"/>
                </a:solidFill>
                <a:latin typeface="arial" panose="020B0604020202020204" pitchFamily="34" charset="0"/>
              </a:rPr>
              <a:t>A </a:t>
            </a:r>
            <a:r>
              <a:rPr lang="en-US" dirty="0">
                <a:solidFill>
                  <a:srgbClr val="222222"/>
                </a:solidFill>
                <a:latin typeface="arial" panose="020B0604020202020204" pitchFamily="34" charset="0"/>
              </a:rPr>
              <a:t>prerequisite for good practices </a:t>
            </a:r>
            <a:r>
              <a:rPr lang="en-US" dirty="0" smtClean="0">
                <a:solidFill>
                  <a:srgbClr val="222222"/>
                </a:solidFill>
                <a:latin typeface="arial" panose="020B0604020202020204" pitchFamily="34" charset="0"/>
              </a:rPr>
              <a:t>in aquaculture </a:t>
            </a:r>
            <a:r>
              <a:rPr lang="en-US" dirty="0">
                <a:solidFill>
                  <a:srgbClr val="222222"/>
                </a:solidFill>
                <a:latin typeface="arial" panose="020B0604020202020204" pitchFamily="34" charset="0"/>
              </a:rPr>
              <a:t>site </a:t>
            </a:r>
            <a:r>
              <a:rPr lang="en-US" dirty="0" smtClean="0">
                <a:solidFill>
                  <a:srgbClr val="222222"/>
                </a:solidFill>
                <a:latin typeface="arial" panose="020B0604020202020204" pitchFamily="34" charset="0"/>
              </a:rPr>
              <a:t>selection.</a:t>
            </a:r>
            <a:r>
              <a:rPr lang="en-US" b="1" dirty="0" smtClean="0">
                <a:solidFill>
                  <a:srgbClr val="222222"/>
                </a:solidFill>
                <a:latin typeface="arial" panose="020B0604020202020204" pitchFamily="34" charset="0"/>
              </a:rPr>
              <a:t> </a:t>
            </a:r>
            <a:r>
              <a:rPr lang="en-US" dirty="0" smtClean="0">
                <a:solidFill>
                  <a:srgbClr val="222222"/>
                </a:solidFill>
                <a:latin typeface="arial" panose="020B0604020202020204" pitchFamily="34" charset="0"/>
              </a:rPr>
              <a:t>It includes:</a:t>
            </a:r>
            <a:endParaRPr lang="ms-MY" dirty="0"/>
          </a:p>
        </p:txBody>
      </p:sp>
      <p:sp>
        <p:nvSpPr>
          <p:cNvPr id="10" name="Rectangle 9"/>
          <p:cNvSpPr/>
          <p:nvPr/>
        </p:nvSpPr>
        <p:spPr>
          <a:xfrm>
            <a:off x="912826" y="1580603"/>
            <a:ext cx="1779077" cy="369332"/>
          </a:xfrm>
          <a:prstGeom prst="rect">
            <a:avLst/>
          </a:prstGeom>
        </p:spPr>
        <p:txBody>
          <a:bodyPr wrap="none">
            <a:spAutoFit/>
          </a:bodyPr>
          <a:lstStyle/>
          <a:p>
            <a:r>
              <a:rPr lang="ms-MY" dirty="0" smtClean="0">
                <a:latin typeface="Arial" panose="020B0604020202020204" pitchFamily="34" charset="0"/>
              </a:rPr>
              <a:t>a. Water </a:t>
            </a:r>
            <a:r>
              <a:rPr lang="ms-MY" dirty="0">
                <a:latin typeface="Arial" panose="020B0604020202020204" pitchFamily="34" charset="0"/>
              </a:rPr>
              <a:t>supply</a:t>
            </a:r>
            <a:endParaRPr lang="ms-MY" dirty="0"/>
          </a:p>
        </p:txBody>
      </p:sp>
      <p:sp>
        <p:nvSpPr>
          <p:cNvPr id="12" name="Rectangle 11"/>
          <p:cNvSpPr/>
          <p:nvPr/>
        </p:nvSpPr>
        <p:spPr>
          <a:xfrm>
            <a:off x="912826" y="2152545"/>
            <a:ext cx="1779077" cy="369332"/>
          </a:xfrm>
          <a:prstGeom prst="rect">
            <a:avLst/>
          </a:prstGeom>
        </p:spPr>
        <p:txBody>
          <a:bodyPr wrap="none">
            <a:spAutoFit/>
          </a:bodyPr>
          <a:lstStyle/>
          <a:p>
            <a:r>
              <a:rPr lang="ms-MY" dirty="0" smtClean="0">
                <a:latin typeface="Arial" panose="020B0604020202020204" pitchFamily="34" charset="0"/>
              </a:rPr>
              <a:t>b. Water </a:t>
            </a:r>
            <a:r>
              <a:rPr lang="ms-MY" dirty="0">
                <a:latin typeface="Arial" panose="020B0604020202020204" pitchFamily="34" charset="0"/>
              </a:rPr>
              <a:t>quality</a:t>
            </a:r>
            <a:endParaRPr lang="ms-MY" dirty="0"/>
          </a:p>
        </p:txBody>
      </p:sp>
      <p:sp>
        <p:nvSpPr>
          <p:cNvPr id="13" name="Rectangle 12"/>
          <p:cNvSpPr/>
          <p:nvPr/>
        </p:nvSpPr>
        <p:spPr>
          <a:xfrm>
            <a:off x="925559" y="2724487"/>
            <a:ext cx="1210588" cy="369332"/>
          </a:xfrm>
          <a:prstGeom prst="rect">
            <a:avLst/>
          </a:prstGeom>
        </p:spPr>
        <p:txBody>
          <a:bodyPr wrap="none">
            <a:spAutoFit/>
          </a:bodyPr>
          <a:lstStyle/>
          <a:p>
            <a:r>
              <a:rPr lang="ms-MY" dirty="0" smtClean="0">
                <a:latin typeface="Arial" panose="020B0604020202020204" pitchFamily="34" charset="0"/>
              </a:rPr>
              <a:t>c. Climate</a:t>
            </a:r>
            <a:endParaRPr lang="ms-MY" dirty="0"/>
          </a:p>
        </p:txBody>
      </p:sp>
      <p:sp>
        <p:nvSpPr>
          <p:cNvPr id="14" name="Rectangle 13"/>
          <p:cNvSpPr/>
          <p:nvPr/>
        </p:nvSpPr>
        <p:spPr>
          <a:xfrm>
            <a:off x="938858" y="3177895"/>
            <a:ext cx="3249608" cy="369332"/>
          </a:xfrm>
          <a:prstGeom prst="rect">
            <a:avLst/>
          </a:prstGeom>
        </p:spPr>
        <p:txBody>
          <a:bodyPr wrap="none">
            <a:spAutoFit/>
          </a:bodyPr>
          <a:lstStyle/>
          <a:p>
            <a:r>
              <a:rPr lang="ms-MY" dirty="0" smtClean="0">
                <a:latin typeface="Arial" panose="020B0604020202020204" pitchFamily="34" charset="0"/>
              </a:rPr>
              <a:t>d. Hydrological </a:t>
            </a:r>
            <a:r>
              <a:rPr lang="ms-MY" dirty="0">
                <a:latin typeface="Arial" panose="020B0604020202020204" pitchFamily="34" charset="0"/>
              </a:rPr>
              <a:t>characteristics</a:t>
            </a:r>
            <a:endParaRPr lang="ms-MY" dirty="0"/>
          </a:p>
        </p:txBody>
      </p:sp>
      <p:sp>
        <p:nvSpPr>
          <p:cNvPr id="15" name="Rectangle 14"/>
          <p:cNvSpPr/>
          <p:nvPr/>
        </p:nvSpPr>
        <p:spPr>
          <a:xfrm>
            <a:off x="938858" y="3749837"/>
            <a:ext cx="2364750" cy="369332"/>
          </a:xfrm>
          <a:prstGeom prst="rect">
            <a:avLst/>
          </a:prstGeom>
        </p:spPr>
        <p:txBody>
          <a:bodyPr wrap="none">
            <a:spAutoFit/>
          </a:bodyPr>
          <a:lstStyle/>
          <a:p>
            <a:r>
              <a:rPr lang="ms-MY" dirty="0" smtClean="0">
                <a:latin typeface="Arial" panose="020B0604020202020204" pitchFamily="34" charset="0"/>
              </a:rPr>
              <a:t>e. Soil </a:t>
            </a:r>
            <a:r>
              <a:rPr lang="ms-MY" dirty="0">
                <a:latin typeface="Arial" panose="020B0604020202020204" pitchFamily="34" charset="0"/>
              </a:rPr>
              <a:t>characteristics</a:t>
            </a:r>
            <a:endParaRPr lang="ms-MY" dirty="0"/>
          </a:p>
        </p:txBody>
      </p:sp>
      <p:graphicFrame>
        <p:nvGraphicFramePr>
          <p:cNvPr id="17" name="Table 16"/>
          <p:cNvGraphicFramePr>
            <a:graphicFrameLocks noGrp="1"/>
          </p:cNvGraphicFramePr>
          <p:nvPr>
            <p:extLst/>
          </p:nvPr>
        </p:nvGraphicFramePr>
        <p:xfrm>
          <a:off x="4230806" y="1397414"/>
          <a:ext cx="7820167" cy="5379720"/>
        </p:xfrm>
        <a:graphic>
          <a:graphicData uri="http://schemas.openxmlformats.org/drawingml/2006/table">
            <a:tbl>
              <a:tblPr firstRow="1" bandRow="1">
                <a:tableStyleId>{5C22544A-7EE6-4342-B048-85BDC9FD1C3A}</a:tableStyleId>
              </a:tblPr>
              <a:tblGrid>
                <a:gridCol w="1774209">
                  <a:extLst>
                    <a:ext uri="{9D8B030D-6E8A-4147-A177-3AD203B41FA5}">
                      <a16:colId xmlns:a16="http://schemas.microsoft.com/office/drawing/2014/main" val="3502096793"/>
                    </a:ext>
                  </a:extLst>
                </a:gridCol>
                <a:gridCol w="6045958">
                  <a:extLst>
                    <a:ext uri="{9D8B030D-6E8A-4147-A177-3AD203B41FA5}">
                      <a16:colId xmlns:a16="http://schemas.microsoft.com/office/drawing/2014/main" val="2438704273"/>
                    </a:ext>
                  </a:extLst>
                </a:gridCol>
              </a:tblGrid>
              <a:tr h="370840">
                <a:tc>
                  <a:txBody>
                    <a:bodyPr/>
                    <a:lstStyle/>
                    <a:p>
                      <a:r>
                        <a:rPr lang="en-US" sz="1600" dirty="0" smtClean="0"/>
                        <a:t>Ecological factors</a:t>
                      </a:r>
                      <a:endParaRPr lang="ms-MY" sz="1600" dirty="0"/>
                    </a:p>
                  </a:txBody>
                  <a:tcPr/>
                </a:tc>
                <a:tc>
                  <a:txBody>
                    <a:bodyPr/>
                    <a:lstStyle/>
                    <a:p>
                      <a:r>
                        <a:rPr lang="en-US" sz="1600" dirty="0" smtClean="0"/>
                        <a:t>Facts</a:t>
                      </a:r>
                      <a:endParaRPr lang="ms-MY" sz="1600" dirty="0"/>
                    </a:p>
                  </a:txBody>
                  <a:tcPr/>
                </a:tc>
                <a:extLst>
                  <a:ext uri="{0D108BD9-81ED-4DB2-BD59-A6C34878D82A}">
                    <a16:rowId xmlns:a16="http://schemas.microsoft.com/office/drawing/2014/main" val="2658931619"/>
                  </a:ext>
                </a:extLst>
              </a:tr>
              <a:tr h="370840">
                <a:tc>
                  <a:txBody>
                    <a:bodyPr/>
                    <a:lstStyle/>
                    <a:p>
                      <a:r>
                        <a:rPr lang="en-US" sz="1600" dirty="0" smtClean="0"/>
                        <a:t>Water supply</a:t>
                      </a:r>
                      <a:endParaRPr lang="ms-MY" sz="1600" dirty="0"/>
                    </a:p>
                  </a:txBody>
                  <a:tcPr/>
                </a:tc>
                <a:tc>
                  <a:txBody>
                    <a:bodyPr/>
                    <a:lstStyle/>
                    <a:p>
                      <a:pPr marL="285750" indent="-285750">
                        <a:buFont typeface="Arial" panose="020B0604020202020204" pitchFamily="34" charset="0"/>
                        <a:buChar char="•"/>
                      </a:pPr>
                      <a:r>
                        <a:rPr lang="en-US" sz="1600" dirty="0" smtClean="0"/>
                        <a:t>Sufficient quantity and adequate quality of water</a:t>
                      </a:r>
                    </a:p>
                    <a:p>
                      <a:pPr marL="285750" indent="-285750">
                        <a:buFont typeface="Arial" panose="020B0604020202020204" pitchFamily="34" charset="0"/>
                        <a:buChar char="•"/>
                      </a:pPr>
                      <a:r>
                        <a:rPr lang="en-US" sz="1600" dirty="0" smtClean="0"/>
                        <a:t>Source of water e.g. canal, river, creek, reservoir, lake, spring, rainfall run-off, dug or deep</a:t>
                      </a:r>
                      <a:r>
                        <a:rPr lang="en-US" sz="1600" baseline="0" dirty="0" smtClean="0"/>
                        <a:t> well, mountain stream etc.</a:t>
                      </a:r>
                    </a:p>
                    <a:p>
                      <a:pPr marL="285750" indent="-285750">
                        <a:buFont typeface="Arial" panose="020B0604020202020204" pitchFamily="34" charset="0"/>
                        <a:buChar char="•"/>
                      </a:pPr>
                      <a:r>
                        <a:rPr lang="en-US" sz="1600" dirty="0" smtClean="0"/>
                        <a:t>Rainfall and mountain stream</a:t>
                      </a:r>
                      <a:r>
                        <a:rPr lang="en-US" sz="1600" baseline="0" dirty="0" smtClean="0"/>
                        <a:t> needed a reservoir during dry seasons particularly in tropical countries</a:t>
                      </a:r>
                      <a:r>
                        <a:rPr lang="en-US" sz="1600" dirty="0" smtClean="0"/>
                        <a:t> </a:t>
                      </a:r>
                      <a:endParaRPr lang="ms-MY" sz="1600" dirty="0"/>
                    </a:p>
                  </a:txBody>
                  <a:tcPr/>
                </a:tc>
                <a:extLst>
                  <a:ext uri="{0D108BD9-81ED-4DB2-BD59-A6C34878D82A}">
                    <a16:rowId xmlns:a16="http://schemas.microsoft.com/office/drawing/2014/main" val="4004229784"/>
                  </a:ext>
                </a:extLst>
              </a:tr>
              <a:tr h="370840">
                <a:tc>
                  <a:txBody>
                    <a:bodyPr/>
                    <a:lstStyle/>
                    <a:p>
                      <a:r>
                        <a:rPr lang="en-US" sz="1600" dirty="0" smtClean="0"/>
                        <a:t>Water quality</a:t>
                      </a:r>
                      <a:endParaRPr lang="ms-MY" sz="1600" dirty="0"/>
                    </a:p>
                  </a:txBody>
                  <a:tcPr/>
                </a:tc>
                <a:tc>
                  <a:txBody>
                    <a:bodyPr/>
                    <a:lstStyle/>
                    <a:p>
                      <a:pPr marL="285750" indent="-285750">
                        <a:buFont typeface="Arial" panose="020B0604020202020204" pitchFamily="34" charset="0"/>
                        <a:buChar char="•"/>
                      </a:pPr>
                      <a:r>
                        <a:rPr lang="en-US" sz="1600" b="1" i="0" kern="1200" dirty="0" smtClean="0">
                          <a:solidFill>
                            <a:schemeClr val="dk1"/>
                          </a:solidFill>
                          <a:effectLst/>
                          <a:latin typeface="+mn-lt"/>
                          <a:ea typeface="+mn-ea"/>
                          <a:cs typeface="+mn-cs"/>
                        </a:rPr>
                        <a:t>Physical properties</a:t>
                      </a:r>
                      <a:r>
                        <a:rPr lang="en-US" sz="1600" b="0" i="0" kern="1200" dirty="0" smtClean="0">
                          <a:solidFill>
                            <a:schemeClr val="dk1"/>
                          </a:solidFill>
                          <a:effectLst/>
                          <a:latin typeface="+mn-lt"/>
                          <a:ea typeface="+mn-ea"/>
                          <a:cs typeface="+mn-cs"/>
                        </a:rPr>
                        <a:t> - temperature, </a:t>
                      </a:r>
                      <a:r>
                        <a:rPr lang="en-US" sz="1600" b="0" i="0" kern="1200" dirty="0" err="1" smtClean="0">
                          <a:solidFill>
                            <a:schemeClr val="dk1"/>
                          </a:solidFill>
                          <a:effectLst/>
                          <a:latin typeface="+mn-lt"/>
                          <a:ea typeface="+mn-ea"/>
                          <a:cs typeface="+mn-cs"/>
                        </a:rPr>
                        <a:t>colour</a:t>
                      </a:r>
                      <a:r>
                        <a:rPr lang="en-US" sz="1600" b="0" i="0" kern="1200" dirty="0" smtClean="0">
                          <a:solidFill>
                            <a:schemeClr val="dk1"/>
                          </a:solidFill>
                          <a:effectLst/>
                          <a:latin typeface="+mn-lt"/>
                          <a:ea typeface="+mn-ea"/>
                          <a:cs typeface="+mn-cs"/>
                        </a:rPr>
                        <a:t>, </a:t>
                      </a:r>
                      <a:r>
                        <a:rPr lang="en-US" sz="1600" b="0" i="0" kern="1200" dirty="0" err="1" smtClean="0">
                          <a:solidFill>
                            <a:schemeClr val="dk1"/>
                          </a:solidFill>
                          <a:effectLst/>
                          <a:latin typeface="+mn-lt"/>
                          <a:ea typeface="+mn-ea"/>
                          <a:cs typeface="+mn-cs"/>
                        </a:rPr>
                        <a:t>odour</a:t>
                      </a:r>
                      <a:r>
                        <a:rPr lang="en-US" sz="1600" b="0" i="0" kern="1200" dirty="0" smtClean="0">
                          <a:solidFill>
                            <a:schemeClr val="dk1"/>
                          </a:solidFill>
                          <a:effectLst/>
                          <a:latin typeface="+mn-lt"/>
                          <a:ea typeface="+mn-ea"/>
                          <a:cs typeface="+mn-cs"/>
                        </a:rPr>
                        <a:t>, turbidity, transparency, suspended solids</a:t>
                      </a:r>
                      <a:endParaRPr lang="en-US" sz="1600" dirty="0" smtClean="0"/>
                    </a:p>
                    <a:p>
                      <a:pPr marL="285750" indent="-285750">
                        <a:buFont typeface="Arial" panose="020B0604020202020204" pitchFamily="34" charset="0"/>
                        <a:buChar char="•"/>
                      </a:pPr>
                      <a:r>
                        <a:rPr lang="en-US" sz="1600" b="1" i="0" kern="1200" dirty="0" smtClean="0">
                          <a:solidFill>
                            <a:schemeClr val="dk1"/>
                          </a:solidFill>
                          <a:effectLst/>
                          <a:latin typeface="+mn-lt"/>
                          <a:ea typeface="+mn-ea"/>
                          <a:cs typeface="+mn-cs"/>
                        </a:rPr>
                        <a:t>Chemical properties</a:t>
                      </a:r>
                      <a:r>
                        <a:rPr lang="en-US" sz="1600" b="0" i="0" kern="1200" dirty="0" smtClean="0">
                          <a:solidFill>
                            <a:schemeClr val="dk1"/>
                          </a:solidFill>
                          <a:effectLst/>
                          <a:latin typeface="+mn-lt"/>
                          <a:ea typeface="+mn-ea"/>
                          <a:cs typeface="+mn-cs"/>
                        </a:rPr>
                        <a:t> - pH, dissolved oxygen, biochemical oxygen demand, free carbon dioxide, alkalinity, salinity, dissolved solids, ammonia etc.</a:t>
                      </a:r>
                      <a:endParaRPr lang="en-US" sz="1600" baseline="0" dirty="0" smtClean="0"/>
                    </a:p>
                    <a:p>
                      <a:pPr marL="285750" indent="-285750">
                        <a:buFont typeface="Arial" panose="020B0604020202020204" pitchFamily="34" charset="0"/>
                        <a:buChar char="•"/>
                      </a:pPr>
                      <a:r>
                        <a:rPr lang="en-US" sz="1600" b="1" i="0" kern="1200" dirty="0" smtClean="0">
                          <a:solidFill>
                            <a:schemeClr val="dk1"/>
                          </a:solidFill>
                          <a:effectLst/>
                          <a:latin typeface="+mn-lt"/>
                          <a:ea typeface="+mn-ea"/>
                          <a:cs typeface="+mn-cs"/>
                        </a:rPr>
                        <a:t>Biological properties</a:t>
                      </a:r>
                      <a:r>
                        <a:rPr lang="en-US" sz="1600" b="0" i="0" kern="1200" dirty="0" smtClean="0">
                          <a:solidFill>
                            <a:schemeClr val="dk1"/>
                          </a:solidFill>
                          <a:effectLst/>
                          <a:latin typeface="+mn-lt"/>
                          <a:ea typeface="+mn-ea"/>
                          <a:cs typeface="+mn-cs"/>
                        </a:rPr>
                        <a:t> - quality and density of plankton. (iv) micro-biological properties - species and quantity of parasites</a:t>
                      </a:r>
                      <a:endParaRPr lang="ms-MY" sz="1600" dirty="0" smtClean="0"/>
                    </a:p>
                  </a:txBody>
                  <a:tcPr/>
                </a:tc>
                <a:extLst>
                  <a:ext uri="{0D108BD9-81ED-4DB2-BD59-A6C34878D82A}">
                    <a16:rowId xmlns:a16="http://schemas.microsoft.com/office/drawing/2014/main" val="4184848122"/>
                  </a:ext>
                </a:extLst>
              </a:tr>
              <a:tr h="370840">
                <a:tc>
                  <a:txBody>
                    <a:bodyPr/>
                    <a:lstStyle/>
                    <a:p>
                      <a:r>
                        <a:rPr lang="en-US" sz="1600" dirty="0" smtClean="0"/>
                        <a:t>Climate</a:t>
                      </a:r>
                      <a:endParaRPr lang="ms-MY" sz="1600" dirty="0"/>
                    </a:p>
                  </a:txBody>
                  <a:tcPr/>
                </a:tc>
                <a:tc>
                  <a:txBody>
                    <a:bodyPr/>
                    <a:lstStyle/>
                    <a:p>
                      <a:r>
                        <a:rPr lang="en-US" sz="1600" dirty="0" smtClean="0"/>
                        <a:t>Mean monthly temperature, evaporation, rainfall, humidity,</a:t>
                      </a:r>
                      <a:r>
                        <a:rPr lang="en-US" sz="1600" baseline="0" dirty="0" smtClean="0"/>
                        <a:t> sunshine, wind speed and direction etc.</a:t>
                      </a:r>
                      <a:endParaRPr lang="ms-MY" sz="1600" dirty="0"/>
                    </a:p>
                  </a:txBody>
                  <a:tcPr/>
                </a:tc>
                <a:extLst>
                  <a:ext uri="{0D108BD9-81ED-4DB2-BD59-A6C34878D82A}">
                    <a16:rowId xmlns:a16="http://schemas.microsoft.com/office/drawing/2014/main" val="1258264970"/>
                  </a:ext>
                </a:extLst>
              </a:tr>
              <a:tr h="370840">
                <a:tc>
                  <a:txBody>
                    <a:bodyPr/>
                    <a:lstStyle/>
                    <a:p>
                      <a:r>
                        <a:rPr lang="en-US" sz="1600" dirty="0" smtClean="0"/>
                        <a:t>Hydrological characteristics</a:t>
                      </a:r>
                      <a:endParaRPr lang="ms-MY" sz="1600" dirty="0"/>
                    </a:p>
                  </a:txBody>
                  <a:tcPr/>
                </a:tc>
                <a:tc>
                  <a:txBody>
                    <a:bodyPr/>
                    <a:lstStyle/>
                    <a:p>
                      <a:r>
                        <a:rPr lang="en-US" sz="1600" b="0" i="0" kern="1200" dirty="0" smtClean="0">
                          <a:solidFill>
                            <a:schemeClr val="dk1"/>
                          </a:solidFill>
                          <a:effectLst/>
                          <a:latin typeface="+mn-lt"/>
                          <a:ea typeface="+mn-ea"/>
                          <a:cs typeface="+mn-cs"/>
                        </a:rPr>
                        <a:t>Data for discharge, yield, floods and water elevations of existing water sources (rivers, irrigation channels, reservoirs, springs, etc.)</a:t>
                      </a:r>
                      <a:endParaRPr lang="ms-MY" sz="1600" dirty="0"/>
                    </a:p>
                  </a:txBody>
                  <a:tcPr/>
                </a:tc>
                <a:extLst>
                  <a:ext uri="{0D108BD9-81ED-4DB2-BD59-A6C34878D82A}">
                    <a16:rowId xmlns:a16="http://schemas.microsoft.com/office/drawing/2014/main" val="2114357526"/>
                  </a:ext>
                </a:extLst>
              </a:tr>
              <a:tr h="370840">
                <a:tc>
                  <a:txBody>
                    <a:bodyPr/>
                    <a:lstStyle/>
                    <a:p>
                      <a:r>
                        <a:rPr lang="en-US" sz="1600" dirty="0" smtClean="0"/>
                        <a:t>Soil characteristics</a:t>
                      </a:r>
                      <a:endParaRPr lang="ms-MY" sz="1600" dirty="0"/>
                    </a:p>
                  </a:txBody>
                  <a:tcPr/>
                </a:tc>
                <a:tc>
                  <a:txBody>
                    <a:bodyPr/>
                    <a:lstStyle/>
                    <a:p>
                      <a:r>
                        <a:rPr lang="en-US" sz="1600" dirty="0" smtClean="0"/>
                        <a:t>Type, Texture, Color, OM Content, pH, N-P-K content, soil erosion etc.</a:t>
                      </a:r>
                      <a:endParaRPr lang="ms-MY" sz="1600" dirty="0"/>
                    </a:p>
                  </a:txBody>
                  <a:tcPr/>
                </a:tc>
                <a:extLst>
                  <a:ext uri="{0D108BD9-81ED-4DB2-BD59-A6C34878D82A}">
                    <a16:rowId xmlns:a16="http://schemas.microsoft.com/office/drawing/2014/main" val="3556381023"/>
                  </a:ext>
                </a:extLst>
              </a:tr>
              <a:tr h="370840">
                <a:tc>
                  <a:txBody>
                    <a:bodyPr/>
                    <a:lstStyle/>
                    <a:p>
                      <a:r>
                        <a:rPr lang="en-US" sz="1600" dirty="0" smtClean="0"/>
                        <a:t>Land</a:t>
                      </a:r>
                      <a:endParaRPr lang="ms-MY" sz="1600" dirty="0"/>
                    </a:p>
                  </a:txBody>
                  <a:tcPr/>
                </a:tc>
                <a:tc>
                  <a:txBody>
                    <a:bodyPr/>
                    <a:lstStyle/>
                    <a:p>
                      <a:r>
                        <a:rPr lang="en-US" sz="1600" dirty="0" smtClean="0"/>
                        <a:t>Slope, Elevation, Land type, Land</a:t>
                      </a:r>
                      <a:r>
                        <a:rPr lang="en-US" sz="1600" baseline="0" dirty="0" smtClean="0"/>
                        <a:t> vegetation, Underground utilities etc.</a:t>
                      </a:r>
                      <a:endParaRPr lang="ms-MY" sz="1600" dirty="0"/>
                    </a:p>
                  </a:txBody>
                  <a:tcPr/>
                </a:tc>
                <a:extLst>
                  <a:ext uri="{0D108BD9-81ED-4DB2-BD59-A6C34878D82A}">
                    <a16:rowId xmlns:a16="http://schemas.microsoft.com/office/drawing/2014/main" val="646800813"/>
                  </a:ext>
                </a:extLst>
              </a:tr>
            </a:tbl>
          </a:graphicData>
        </a:graphic>
      </p:graphicFrame>
      <p:sp>
        <p:nvSpPr>
          <p:cNvPr id="16" name="Rectangle 15"/>
          <p:cNvSpPr/>
          <p:nvPr/>
        </p:nvSpPr>
        <p:spPr>
          <a:xfrm>
            <a:off x="938858" y="4403663"/>
            <a:ext cx="889987" cy="369332"/>
          </a:xfrm>
          <a:prstGeom prst="rect">
            <a:avLst/>
          </a:prstGeom>
        </p:spPr>
        <p:txBody>
          <a:bodyPr wrap="none">
            <a:spAutoFit/>
          </a:bodyPr>
          <a:lstStyle/>
          <a:p>
            <a:r>
              <a:rPr lang="ms-MY" dirty="0" smtClean="0">
                <a:latin typeface="Arial" panose="020B0604020202020204" pitchFamily="34" charset="0"/>
              </a:rPr>
              <a:t>f. Land</a:t>
            </a:r>
            <a:endParaRPr lang="ms-MY" dirty="0"/>
          </a:p>
        </p:txBody>
      </p:sp>
    </p:spTree>
    <p:extLst>
      <p:ext uri="{BB962C8B-B14F-4D97-AF65-F5344CB8AC3E}">
        <p14:creationId xmlns:p14="http://schemas.microsoft.com/office/powerpoint/2010/main" val="325640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ircle(in)">
                                      <p:cBhvr>
                                        <p:cTn id="10" dur="2000"/>
                                        <p:tgtEl>
                                          <p:spTgt spid="1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2000"/>
                                        <p:tgtEl>
                                          <p:spTgt spid="13"/>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in)">
                                      <p:cBhvr>
                                        <p:cTn id="22" dur="2000"/>
                                        <p:tgtEl>
                                          <p:spTgt spid="15"/>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4" grpId="0"/>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3" y="165590"/>
            <a:ext cx="6007081"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4</a:t>
            </a:r>
            <a:r>
              <a:rPr lang="en-MY" altLang="en-US" sz="2400" b="1" dirty="0" smtClean="0">
                <a:latin typeface="+mn-lt"/>
              </a:rPr>
              <a:t>) </a:t>
            </a:r>
            <a:r>
              <a:rPr lang="en-US" sz="2400" b="1" dirty="0" smtClean="0">
                <a:latin typeface="+mn-lt"/>
              </a:rPr>
              <a:t>Hatchery design and farm management</a:t>
            </a:r>
            <a:endParaRPr lang="ms-MY" sz="2400" b="1" dirty="0">
              <a:latin typeface="+mn-lt"/>
            </a:endParaRPr>
          </a:p>
        </p:txBody>
      </p:sp>
      <p:pic>
        <p:nvPicPr>
          <p:cNvPr id="6" name="Picture 5"/>
          <p:cNvPicPr>
            <a:picLocks noChangeAspect="1"/>
          </p:cNvPicPr>
          <p:nvPr/>
        </p:nvPicPr>
        <p:blipFill>
          <a:blip r:embed="rId3"/>
          <a:stretch>
            <a:fillRect/>
          </a:stretch>
        </p:blipFill>
        <p:spPr>
          <a:xfrm>
            <a:off x="559985" y="1270593"/>
            <a:ext cx="5294905" cy="4243104"/>
          </a:xfrm>
          <a:prstGeom prst="rect">
            <a:avLst/>
          </a:prstGeom>
        </p:spPr>
      </p:pic>
      <p:pic>
        <p:nvPicPr>
          <p:cNvPr id="34818" name="Picture 2" descr="CONCLUSION&#10;ïQuantity of seed is collected from the reveries source is very low&#10;.&#10;ïFish farmer had to depend only on natur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2362" y="904148"/>
            <a:ext cx="6209638" cy="4975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752683"/>
      </p:ext>
    </p:extLst>
  </p:cSld>
  <p:clrMapOvr>
    <a:masterClrMapping/>
  </p:clrMapOvr>
  <p:transition spd="med">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3" y="165590"/>
            <a:ext cx="6007081"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4</a:t>
            </a:r>
            <a:r>
              <a:rPr lang="en-MY" altLang="en-US" sz="2400" b="1" dirty="0" smtClean="0">
                <a:latin typeface="+mn-lt"/>
              </a:rPr>
              <a:t>) </a:t>
            </a:r>
            <a:r>
              <a:rPr lang="en-US" sz="2400" b="1" dirty="0" smtClean="0">
                <a:latin typeface="+mn-lt"/>
              </a:rPr>
              <a:t>Hatchery design and farm management</a:t>
            </a:r>
            <a:endParaRPr lang="ms-MY" sz="2400" b="1" dirty="0">
              <a:latin typeface="+mn-lt"/>
            </a:endParaRPr>
          </a:p>
        </p:txBody>
      </p:sp>
      <p:pic>
        <p:nvPicPr>
          <p:cNvPr id="2" name="Picture 1"/>
          <p:cNvPicPr>
            <a:picLocks noChangeAspect="1"/>
          </p:cNvPicPr>
          <p:nvPr/>
        </p:nvPicPr>
        <p:blipFill>
          <a:blip r:embed="rId3"/>
          <a:stretch>
            <a:fillRect/>
          </a:stretch>
        </p:blipFill>
        <p:spPr>
          <a:xfrm>
            <a:off x="531552" y="1368330"/>
            <a:ext cx="6449396" cy="4213605"/>
          </a:xfrm>
          <a:prstGeom prst="rect">
            <a:avLst/>
          </a:prstGeom>
        </p:spPr>
      </p:pic>
      <p:pic>
        <p:nvPicPr>
          <p:cNvPr id="38914"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1026" y="641441"/>
            <a:ext cx="2857500" cy="21431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1445" y="641441"/>
            <a:ext cx="2674961" cy="382141"/>
          </a:xfrm>
          <a:prstGeom prst="rect">
            <a:avLst/>
          </a:prstGeom>
          <a:noFill/>
        </p:spPr>
        <p:txBody>
          <a:bodyPr wrap="square" rtlCol="0">
            <a:spAutoFit/>
          </a:bodyPr>
          <a:lstStyle/>
          <a:p>
            <a:r>
              <a:rPr lang="en-US" b="1" dirty="0" smtClean="0"/>
              <a:t>A Carp hatchery layout</a:t>
            </a:r>
            <a:endParaRPr lang="ms-MY" b="1" dirty="0"/>
          </a:p>
        </p:txBody>
      </p:sp>
      <p:pic>
        <p:nvPicPr>
          <p:cNvPr id="6" name="Picture 5"/>
          <p:cNvPicPr>
            <a:picLocks noChangeAspect="1"/>
          </p:cNvPicPr>
          <p:nvPr/>
        </p:nvPicPr>
        <p:blipFill>
          <a:blip r:embed="rId5"/>
          <a:stretch>
            <a:fillRect/>
          </a:stretch>
        </p:blipFill>
        <p:spPr>
          <a:xfrm>
            <a:off x="7547212" y="3010824"/>
            <a:ext cx="3532282" cy="3606025"/>
          </a:xfrm>
          <a:prstGeom prst="rect">
            <a:avLst/>
          </a:prstGeom>
        </p:spPr>
      </p:pic>
    </p:spTree>
    <p:extLst>
      <p:ext uri="{BB962C8B-B14F-4D97-AF65-F5344CB8AC3E}">
        <p14:creationId xmlns:p14="http://schemas.microsoft.com/office/powerpoint/2010/main" val="3020897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fade">
                                      <p:cBhvr>
                                        <p:cTn id="12" dur="1000"/>
                                        <p:tgtEl>
                                          <p:spTgt spid="38914"/>
                                        </p:tgtEl>
                                      </p:cBhvr>
                                    </p:animEffect>
                                    <p:anim calcmode="lin" valueType="num">
                                      <p:cBhvr>
                                        <p:cTn id="13" dur="1000" fill="hold"/>
                                        <p:tgtEl>
                                          <p:spTgt spid="38914"/>
                                        </p:tgtEl>
                                        <p:attrNameLst>
                                          <p:attrName>ppt_x</p:attrName>
                                        </p:attrNameLst>
                                      </p:cBhvr>
                                      <p:tavLst>
                                        <p:tav tm="0">
                                          <p:val>
                                            <p:strVal val="#ppt_x"/>
                                          </p:val>
                                        </p:tav>
                                        <p:tav tm="100000">
                                          <p:val>
                                            <p:strVal val="#ppt_x"/>
                                          </p:val>
                                        </p:tav>
                                      </p:tavLst>
                                    </p:anim>
                                    <p:anim calcmode="lin" valueType="num">
                                      <p:cBhvr>
                                        <p:cTn id="14" dur="1000" fill="hold"/>
                                        <p:tgtEl>
                                          <p:spTgt spid="389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3" y="165590"/>
            <a:ext cx="6007081"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a:latin typeface="+mn-lt"/>
              </a:rPr>
              <a:t>4</a:t>
            </a:r>
            <a:r>
              <a:rPr lang="en-MY" altLang="en-US" sz="2400" b="1" dirty="0" smtClean="0">
                <a:latin typeface="+mn-lt"/>
              </a:rPr>
              <a:t>) </a:t>
            </a:r>
            <a:r>
              <a:rPr lang="en-US" sz="2400" b="1" dirty="0" smtClean="0">
                <a:latin typeface="+mn-lt"/>
              </a:rPr>
              <a:t>Hatchery design and farm management</a:t>
            </a:r>
            <a:endParaRPr lang="ms-MY" sz="2400" b="1" dirty="0">
              <a:latin typeface="+mn-lt"/>
            </a:endParaRPr>
          </a:p>
        </p:txBody>
      </p:sp>
      <p:pic>
        <p:nvPicPr>
          <p:cNvPr id="37890" name="Picture 2" descr="Site Selection for Hatchery&#10;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306" y="1547522"/>
            <a:ext cx="5162562" cy="38759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409859" y="2004015"/>
            <a:ext cx="6076950" cy="3419475"/>
          </a:xfrm>
          <a:prstGeom prst="rect">
            <a:avLst/>
          </a:prstGeom>
        </p:spPr>
      </p:pic>
    </p:spTree>
    <p:extLst>
      <p:ext uri="{BB962C8B-B14F-4D97-AF65-F5344CB8AC3E}">
        <p14:creationId xmlns:p14="http://schemas.microsoft.com/office/powerpoint/2010/main" val="2959881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7890"/>
                                        </p:tgtEl>
                                        <p:attrNameLst>
                                          <p:attrName>style.visibility</p:attrName>
                                        </p:attrNameLst>
                                      </p:cBhvr>
                                      <p:to>
                                        <p:strVal val="visible"/>
                                      </p:to>
                                    </p:set>
                                    <p:animEffect transition="in" filter="fade">
                                      <p:cBhvr>
                                        <p:cTn id="12" dur="1000"/>
                                        <p:tgtEl>
                                          <p:spTgt spid="37890"/>
                                        </p:tgtEl>
                                      </p:cBhvr>
                                    </p:animEffect>
                                    <p:anim calcmode="lin" valueType="num">
                                      <p:cBhvr>
                                        <p:cTn id="13" dur="1000" fill="hold"/>
                                        <p:tgtEl>
                                          <p:spTgt spid="37890"/>
                                        </p:tgtEl>
                                        <p:attrNameLst>
                                          <p:attrName>ppt_x</p:attrName>
                                        </p:attrNameLst>
                                      </p:cBhvr>
                                      <p:tavLst>
                                        <p:tav tm="0">
                                          <p:val>
                                            <p:strVal val="#ppt_x"/>
                                          </p:val>
                                        </p:tav>
                                        <p:tav tm="100000">
                                          <p:val>
                                            <p:strVal val="#ppt_x"/>
                                          </p:val>
                                        </p:tav>
                                      </p:tavLst>
                                    </p:anim>
                                    <p:anim calcmode="lin" valueType="num">
                                      <p:cBhvr>
                                        <p:cTn id="14" dur="1000" fill="hold"/>
                                        <p:tgtEl>
                                          <p:spTgt spid="378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ms-MY" dirty="0"/>
          </a:p>
        </p:txBody>
      </p:sp>
    </p:spTree>
    <p:extLst>
      <p:ext uri="{BB962C8B-B14F-4D97-AF65-F5344CB8AC3E}">
        <p14:creationId xmlns:p14="http://schemas.microsoft.com/office/powerpoint/2010/main" val="3883537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491319" y="1435123"/>
            <a:ext cx="6059607" cy="5201424"/>
          </a:xfrm>
          <a:prstGeom prst="rect">
            <a:avLst/>
          </a:prstGeom>
          <a:solidFill>
            <a:schemeClr val="accent1">
              <a:lumMod val="40000"/>
              <a:lumOff val="60000"/>
            </a:schemeClr>
          </a:solidFill>
          <a:ln w="9525">
            <a:noFill/>
            <a:miter lim="800000"/>
            <a:headEnd/>
            <a:tailEnd/>
          </a:ln>
        </p:spPr>
        <p:txBody>
          <a:bodyPr wrap="square">
            <a:spAutoFit/>
          </a:bodyPr>
          <a:lstStyle/>
          <a:p>
            <a:r>
              <a:rPr lang="en-US" dirty="0"/>
              <a:t> </a:t>
            </a:r>
            <a:r>
              <a:rPr lang="en-US" sz="2600" u="sng" dirty="0" smtClean="0"/>
              <a:t>where</a:t>
            </a:r>
            <a:r>
              <a:rPr lang="en-US" sz="2600" dirty="0" smtClean="0"/>
              <a:t> as:</a:t>
            </a:r>
            <a:endParaRPr lang="en-US" sz="2600" dirty="0"/>
          </a:p>
          <a:p>
            <a:endParaRPr lang="en-US" dirty="0" smtClean="0"/>
          </a:p>
          <a:p>
            <a:r>
              <a:rPr lang="en-US" dirty="0" err="1" smtClean="0"/>
              <a:t>Q</a:t>
            </a:r>
            <a:r>
              <a:rPr lang="en-US" baseline="-25000" dirty="0" err="1" smtClean="0"/>
              <a:t>r</a:t>
            </a:r>
            <a:r>
              <a:rPr lang="en-US" dirty="0" smtClean="0"/>
              <a:t> </a:t>
            </a:r>
            <a:r>
              <a:rPr lang="en-US" dirty="0"/>
              <a:t>= annual water requirement (m</a:t>
            </a:r>
            <a:r>
              <a:rPr lang="en-US" baseline="30000" dirty="0"/>
              <a:t>3</a:t>
            </a:r>
            <a:r>
              <a:rPr lang="en-US" dirty="0"/>
              <a:t>)</a:t>
            </a:r>
          </a:p>
          <a:p>
            <a:endParaRPr lang="en-US" dirty="0"/>
          </a:p>
          <a:p>
            <a:r>
              <a:rPr lang="en-US" dirty="0"/>
              <a:t> </a:t>
            </a:r>
            <a:r>
              <a:rPr lang="en-US" dirty="0" err="1"/>
              <a:t>V</a:t>
            </a:r>
            <a:r>
              <a:rPr lang="en-US" baseline="-25000" dirty="0" err="1"/>
              <a:t>f</a:t>
            </a:r>
            <a:r>
              <a:rPr lang="en-US" dirty="0"/>
              <a:t> = A x h = the </a:t>
            </a:r>
            <a:r>
              <a:rPr lang="en-US" u="sng" dirty="0"/>
              <a:t>pond volume</a:t>
            </a:r>
            <a:r>
              <a:rPr lang="en-US" dirty="0"/>
              <a:t> to be </a:t>
            </a:r>
            <a:r>
              <a:rPr lang="en-US" u="sng" dirty="0"/>
              <a:t>filled</a:t>
            </a:r>
            <a:r>
              <a:rPr lang="en-US" dirty="0"/>
              <a:t> (m</a:t>
            </a:r>
            <a:r>
              <a:rPr lang="en-US" baseline="30000" dirty="0"/>
              <a:t>3</a:t>
            </a:r>
            <a:r>
              <a:rPr lang="en-US" dirty="0"/>
              <a:t>)</a:t>
            </a:r>
          </a:p>
          <a:p>
            <a:r>
              <a:rPr lang="en-US" dirty="0"/>
              <a:t>	A = average water surface area of the pond (m</a:t>
            </a:r>
            <a:r>
              <a:rPr lang="en-US" baseline="30000" dirty="0"/>
              <a:t>2</a:t>
            </a:r>
            <a:r>
              <a:rPr lang="en-US" dirty="0"/>
              <a:t>)</a:t>
            </a:r>
          </a:p>
          <a:p>
            <a:r>
              <a:rPr lang="en-US" dirty="0"/>
              <a:t>	h = average water depth of the pond (m)</a:t>
            </a:r>
          </a:p>
          <a:p>
            <a:r>
              <a:rPr lang="en-US" dirty="0"/>
              <a:t> </a:t>
            </a:r>
          </a:p>
          <a:p>
            <a:r>
              <a:rPr lang="en-US" dirty="0" err="1"/>
              <a:t>V</a:t>
            </a:r>
            <a:r>
              <a:rPr lang="en-US" baseline="-25000" dirty="0" err="1"/>
              <a:t>rf</a:t>
            </a:r>
            <a:r>
              <a:rPr lang="en-US" dirty="0"/>
              <a:t> = N</a:t>
            </a:r>
            <a:r>
              <a:rPr lang="en-US" baseline="-25000" dirty="0"/>
              <a:t>o</a:t>
            </a:r>
            <a:r>
              <a:rPr lang="en-US" dirty="0"/>
              <a:t> x </a:t>
            </a:r>
            <a:r>
              <a:rPr lang="en-US" dirty="0" err="1"/>
              <a:t>V</a:t>
            </a:r>
            <a:r>
              <a:rPr lang="en-US" baseline="-25000" dirty="0" err="1"/>
              <a:t>f</a:t>
            </a:r>
            <a:r>
              <a:rPr lang="en-US" dirty="0"/>
              <a:t> = the </a:t>
            </a:r>
            <a:r>
              <a:rPr lang="en-US" u="sng" dirty="0"/>
              <a:t>pond volume</a:t>
            </a:r>
            <a:r>
              <a:rPr lang="en-US" dirty="0"/>
              <a:t> to be </a:t>
            </a:r>
            <a:r>
              <a:rPr lang="en-US" u="sng" dirty="0"/>
              <a:t>refilled</a:t>
            </a:r>
          </a:p>
          <a:p>
            <a:r>
              <a:rPr lang="en-US" dirty="0"/>
              <a:t>	N</a:t>
            </a:r>
            <a:r>
              <a:rPr lang="en-US" baseline="-25000" dirty="0"/>
              <a:t>o</a:t>
            </a:r>
            <a:r>
              <a:rPr lang="en-US" dirty="0"/>
              <a:t> = number of refilling a year (no. of culture </a:t>
            </a:r>
            <a:r>
              <a:rPr lang="en-US" dirty="0" smtClean="0"/>
              <a:t>cycle-1)</a:t>
            </a:r>
            <a:endParaRPr lang="en-US" dirty="0"/>
          </a:p>
          <a:p>
            <a:endParaRPr lang="en-US" dirty="0"/>
          </a:p>
          <a:p>
            <a:r>
              <a:rPr lang="en-US" dirty="0"/>
              <a:t>L</a:t>
            </a:r>
            <a:r>
              <a:rPr lang="en-US" baseline="-25000" dirty="0"/>
              <a:t>e</a:t>
            </a:r>
            <a:r>
              <a:rPr lang="en-US" dirty="0"/>
              <a:t> = A x E = water </a:t>
            </a:r>
            <a:r>
              <a:rPr lang="en-US" u="sng" dirty="0"/>
              <a:t>loss</a:t>
            </a:r>
            <a:r>
              <a:rPr lang="en-US" dirty="0"/>
              <a:t> from </a:t>
            </a:r>
            <a:r>
              <a:rPr lang="en-US" u="sng" dirty="0"/>
              <a:t>evaporation</a:t>
            </a:r>
            <a:r>
              <a:rPr lang="en-US" dirty="0"/>
              <a:t> (m</a:t>
            </a:r>
            <a:r>
              <a:rPr lang="en-US" baseline="30000" dirty="0"/>
              <a:t>3</a:t>
            </a:r>
            <a:r>
              <a:rPr lang="en-US" dirty="0"/>
              <a:t>)</a:t>
            </a:r>
          </a:p>
          <a:p>
            <a:r>
              <a:rPr lang="en-US" dirty="0"/>
              <a:t>	E = mean annual evaporation (m</a:t>
            </a:r>
            <a:r>
              <a:rPr lang="en-US" dirty="0" smtClean="0"/>
              <a:t>)</a:t>
            </a:r>
          </a:p>
          <a:p>
            <a:endParaRPr lang="en-US" dirty="0"/>
          </a:p>
          <a:p>
            <a:r>
              <a:rPr lang="en-US" dirty="0"/>
              <a:t>L</a:t>
            </a:r>
            <a:r>
              <a:rPr lang="en-US" baseline="-25000" dirty="0"/>
              <a:t>s</a:t>
            </a:r>
            <a:r>
              <a:rPr lang="en-US" dirty="0"/>
              <a:t> = A x T x S = </a:t>
            </a:r>
            <a:r>
              <a:rPr lang="en-US" u="sng" dirty="0"/>
              <a:t>seepage loss</a:t>
            </a:r>
            <a:r>
              <a:rPr lang="en-US" dirty="0"/>
              <a:t> in the pond (m</a:t>
            </a:r>
            <a:r>
              <a:rPr lang="en-US" baseline="30000" dirty="0"/>
              <a:t>3</a:t>
            </a:r>
            <a:r>
              <a:rPr lang="en-US" dirty="0"/>
              <a:t>)</a:t>
            </a:r>
          </a:p>
          <a:p>
            <a:r>
              <a:rPr lang="en-US" dirty="0"/>
              <a:t>	A = average water surface area of the pond (m</a:t>
            </a:r>
            <a:r>
              <a:rPr lang="en-US" baseline="30000" dirty="0"/>
              <a:t>2</a:t>
            </a:r>
            <a:r>
              <a:rPr lang="en-US" dirty="0"/>
              <a:t>)</a:t>
            </a:r>
          </a:p>
          <a:p>
            <a:r>
              <a:rPr lang="en-US" dirty="0"/>
              <a:t>	T = operational time in days</a:t>
            </a:r>
          </a:p>
          <a:p>
            <a:r>
              <a:rPr lang="en-US" dirty="0"/>
              <a:t>	S = seepage coefficient (m/day</a:t>
            </a:r>
            <a:r>
              <a:rPr lang="en-US" dirty="0" smtClean="0"/>
              <a:t>)</a:t>
            </a:r>
            <a:endParaRPr lang="en-US" dirty="0"/>
          </a:p>
        </p:txBody>
      </p:sp>
      <p:sp>
        <p:nvSpPr>
          <p:cNvPr id="2" name="Rectangle 1"/>
          <p:cNvSpPr/>
          <p:nvPr/>
        </p:nvSpPr>
        <p:spPr>
          <a:xfrm>
            <a:off x="4378512" y="792836"/>
            <a:ext cx="5253041" cy="461665"/>
          </a:xfrm>
          <a:prstGeom prst="rect">
            <a:avLst/>
          </a:prstGeom>
          <a:solidFill>
            <a:schemeClr val="accent6">
              <a:lumMod val="40000"/>
              <a:lumOff val="60000"/>
            </a:schemeClr>
          </a:solidFill>
        </p:spPr>
        <p:txBody>
          <a:bodyPr wrap="none">
            <a:spAutoFit/>
          </a:bodyPr>
          <a:lstStyle/>
          <a:p>
            <a:r>
              <a:rPr lang="en-US" sz="2400" b="1" dirty="0" err="1">
                <a:latin typeface="Arial" panose="020B0604020202020204" pitchFamily="34" charset="0"/>
                <a:cs typeface="Arial" panose="020B0604020202020204" pitchFamily="34" charset="0"/>
              </a:rPr>
              <a:t>Q</a:t>
            </a:r>
            <a:r>
              <a:rPr lang="en-US" sz="2400" b="1" baseline="-25000" dirty="0" err="1">
                <a:latin typeface="Arial" panose="020B0604020202020204" pitchFamily="34" charset="0"/>
                <a:cs typeface="Arial" panose="020B0604020202020204" pitchFamily="34" charset="0"/>
              </a:rPr>
              <a:t>r</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V</a:t>
            </a:r>
            <a:r>
              <a:rPr lang="en-US" sz="2400" b="1" baseline="-25000" dirty="0" err="1">
                <a:latin typeface="Arial" panose="020B0604020202020204" pitchFamily="34" charset="0"/>
                <a:cs typeface="Arial" panose="020B0604020202020204" pitchFamily="34" charset="0"/>
              </a:rPr>
              <a:t>f</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V</a:t>
            </a:r>
            <a:r>
              <a:rPr lang="en-US" sz="2400" b="1" baseline="-25000" dirty="0" err="1">
                <a:latin typeface="Arial" panose="020B0604020202020204" pitchFamily="34" charset="0"/>
                <a:cs typeface="Arial" panose="020B0604020202020204" pitchFamily="34" charset="0"/>
              </a:rPr>
              <a:t>rf</a:t>
            </a:r>
            <a:r>
              <a:rPr lang="en-US" sz="2400" b="1" dirty="0">
                <a:latin typeface="Arial" panose="020B0604020202020204" pitchFamily="34" charset="0"/>
                <a:cs typeface="Arial" panose="020B0604020202020204" pitchFamily="34" charset="0"/>
              </a:rPr>
              <a:t> + L</a:t>
            </a:r>
            <a:r>
              <a:rPr lang="en-US" sz="2400" b="1" baseline="-25000" dirty="0">
                <a:latin typeface="Arial" panose="020B0604020202020204" pitchFamily="34" charset="0"/>
                <a:cs typeface="Arial" panose="020B0604020202020204" pitchFamily="34" charset="0"/>
              </a:rPr>
              <a:t>e</a:t>
            </a:r>
            <a:r>
              <a:rPr lang="en-US" sz="2400" b="1" dirty="0">
                <a:latin typeface="Arial" panose="020B0604020202020204" pitchFamily="34" charset="0"/>
                <a:cs typeface="Arial" panose="020B0604020202020204" pitchFamily="34" charset="0"/>
              </a:rPr>
              <a:t> + L</a:t>
            </a:r>
            <a:r>
              <a:rPr lang="en-US" sz="2400" b="1" baseline="-25000" dirty="0">
                <a:latin typeface="Arial" panose="020B0604020202020204" pitchFamily="34" charset="0"/>
                <a:cs typeface="Arial" panose="020B0604020202020204" pitchFamily="34" charset="0"/>
              </a:rPr>
              <a:t>s</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L</a:t>
            </a:r>
            <a:r>
              <a:rPr lang="en-US" sz="2400" b="1" baseline="-25000" dirty="0" err="1">
                <a:latin typeface="Arial" panose="020B0604020202020204" pitchFamily="34" charset="0"/>
                <a:cs typeface="Arial" panose="020B0604020202020204" pitchFamily="34" charset="0"/>
              </a:rPr>
              <a:t>c</a:t>
            </a:r>
            <a:r>
              <a:rPr lang="en-US" sz="2400" b="1" dirty="0">
                <a:latin typeface="Arial" panose="020B0604020202020204" pitchFamily="34" charset="0"/>
                <a:cs typeface="Arial" panose="020B0604020202020204" pitchFamily="34" charset="0"/>
              </a:rPr>
              <a:t> – </a:t>
            </a:r>
            <a:r>
              <a:rPr lang="en-US" sz="2400" b="1" dirty="0" err="1">
                <a:latin typeface="Arial" panose="020B0604020202020204" pitchFamily="34" charset="0"/>
                <a:cs typeface="Arial" panose="020B0604020202020204" pitchFamily="34" charset="0"/>
              </a:rPr>
              <a:t>V</a:t>
            </a:r>
            <a:r>
              <a:rPr lang="en-US" sz="2400" b="1" baseline="-25000" dirty="0" err="1">
                <a:latin typeface="Arial" panose="020B0604020202020204" pitchFamily="34" charset="0"/>
                <a:cs typeface="Arial" panose="020B0604020202020204" pitchFamily="34" charset="0"/>
              </a:rPr>
              <a:t>ra</a:t>
            </a:r>
            <a:r>
              <a:rPr lang="en-US" sz="2400" b="1" dirty="0">
                <a:latin typeface="Arial" panose="020B0604020202020204" pitchFamily="34" charset="0"/>
                <a:cs typeface="Arial" panose="020B0604020202020204" pitchFamily="34" charset="0"/>
              </a:rPr>
              <a:t> (m</a:t>
            </a:r>
            <a:r>
              <a:rPr lang="en-US" sz="2400" b="1" baseline="30000" dirty="0">
                <a:latin typeface="Arial" panose="020B0604020202020204" pitchFamily="34" charset="0"/>
                <a:cs typeface="Arial" panose="020B0604020202020204" pitchFamily="34" charset="0"/>
              </a:rPr>
              <a:t>3</a:t>
            </a:r>
            <a:r>
              <a:rPr lang="en-US" sz="2400" b="1" dirty="0">
                <a:latin typeface="Arial" panose="020B0604020202020204" pitchFamily="34" charset="0"/>
                <a:cs typeface="Arial" panose="020B0604020202020204" pitchFamily="34" charset="0"/>
              </a:rPr>
              <a:t>) </a:t>
            </a:r>
          </a:p>
        </p:txBody>
      </p:sp>
      <p:sp>
        <p:nvSpPr>
          <p:cNvPr id="4" name="Rectangle 3"/>
          <p:cNvSpPr/>
          <p:nvPr/>
        </p:nvSpPr>
        <p:spPr>
          <a:xfrm>
            <a:off x="663902" y="423504"/>
            <a:ext cx="7429220"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Formula to assess the water requirement annually for aquaculture </a:t>
            </a:r>
            <a:endParaRPr lang="ms-MY" dirty="0"/>
          </a:p>
        </p:txBody>
      </p:sp>
      <p:sp>
        <p:nvSpPr>
          <p:cNvPr id="5" name="Text Box 2"/>
          <p:cNvSpPr txBox="1">
            <a:spLocks noChangeArrowheads="1"/>
          </p:cNvSpPr>
          <p:nvPr/>
        </p:nvSpPr>
        <p:spPr bwMode="auto">
          <a:xfrm>
            <a:off x="6550925" y="3353938"/>
            <a:ext cx="5459105" cy="2308324"/>
          </a:xfrm>
          <a:prstGeom prst="rect">
            <a:avLst/>
          </a:prstGeom>
          <a:solidFill>
            <a:schemeClr val="accent1">
              <a:lumMod val="40000"/>
              <a:lumOff val="60000"/>
            </a:schemeClr>
          </a:solidFill>
          <a:ln w="9525">
            <a:noFill/>
            <a:miter lim="800000"/>
            <a:headEnd/>
            <a:tailEnd/>
          </a:ln>
        </p:spPr>
        <p:txBody>
          <a:bodyPr wrap="square">
            <a:spAutoFit/>
          </a:bodyPr>
          <a:lstStyle/>
          <a:p>
            <a:r>
              <a:rPr lang="en-US" dirty="0" err="1" smtClean="0"/>
              <a:t>L</a:t>
            </a:r>
            <a:r>
              <a:rPr lang="en-US" baseline="-25000" dirty="0" err="1" smtClean="0"/>
              <a:t>c</a:t>
            </a:r>
            <a:r>
              <a:rPr lang="en-US" baseline="-25000" dirty="0" smtClean="0"/>
              <a:t> </a:t>
            </a:r>
            <a:r>
              <a:rPr lang="en-US" dirty="0"/>
              <a:t>= A</a:t>
            </a:r>
            <a:r>
              <a:rPr lang="en-US" baseline="-25000" dirty="0"/>
              <a:t>c</a:t>
            </a:r>
            <a:r>
              <a:rPr lang="en-US" dirty="0"/>
              <a:t> x 1.2 x E = </a:t>
            </a:r>
            <a:r>
              <a:rPr lang="en-US" u="sng" dirty="0"/>
              <a:t>transmission loss</a:t>
            </a:r>
            <a:r>
              <a:rPr lang="en-US" dirty="0"/>
              <a:t> in earthen canal (m</a:t>
            </a:r>
            <a:r>
              <a:rPr lang="en-US" baseline="30000" dirty="0"/>
              <a:t>3</a:t>
            </a:r>
            <a:r>
              <a:rPr lang="en-US" dirty="0"/>
              <a:t>)</a:t>
            </a:r>
          </a:p>
          <a:p>
            <a:r>
              <a:rPr lang="en-US" dirty="0"/>
              <a:t>	A</a:t>
            </a:r>
            <a:r>
              <a:rPr lang="en-US" baseline="-25000" dirty="0"/>
              <a:t>c</a:t>
            </a:r>
            <a:r>
              <a:rPr lang="en-US" dirty="0"/>
              <a:t> = water surface area of feeder canal (m</a:t>
            </a:r>
            <a:r>
              <a:rPr lang="en-US" baseline="30000" dirty="0"/>
              <a:t>2</a:t>
            </a:r>
            <a:r>
              <a:rPr lang="en-US" dirty="0"/>
              <a:t>)</a:t>
            </a:r>
          </a:p>
          <a:p>
            <a:r>
              <a:rPr lang="en-US" dirty="0"/>
              <a:t>	E   = evaporation rate (m</a:t>
            </a:r>
            <a:r>
              <a:rPr lang="en-US" baseline="30000" dirty="0"/>
              <a:t> </a:t>
            </a:r>
            <a:r>
              <a:rPr lang="en-US" dirty="0"/>
              <a:t>/day)</a:t>
            </a:r>
          </a:p>
          <a:p>
            <a:r>
              <a:rPr lang="en-US" dirty="0"/>
              <a:t> </a:t>
            </a:r>
          </a:p>
          <a:p>
            <a:r>
              <a:rPr lang="en-US" dirty="0" err="1"/>
              <a:t>V</a:t>
            </a:r>
            <a:r>
              <a:rPr lang="en-US" baseline="-25000" dirty="0" err="1"/>
              <a:t>ra</a:t>
            </a:r>
            <a:r>
              <a:rPr lang="en-US" dirty="0"/>
              <a:t> = </a:t>
            </a:r>
            <a:r>
              <a:rPr lang="en-US" dirty="0" err="1"/>
              <a:t>A</a:t>
            </a:r>
            <a:r>
              <a:rPr lang="en-US" baseline="-25000" dirty="0" err="1"/>
              <a:t>eff</a:t>
            </a:r>
            <a:r>
              <a:rPr lang="en-US" dirty="0"/>
              <a:t> x R</a:t>
            </a:r>
            <a:r>
              <a:rPr lang="en-US" baseline="-25000" dirty="0"/>
              <a:t>a</a:t>
            </a:r>
            <a:r>
              <a:rPr lang="en-US" dirty="0"/>
              <a:t> = water </a:t>
            </a:r>
            <a:r>
              <a:rPr lang="en-US" u="sng" dirty="0"/>
              <a:t>inflow</a:t>
            </a:r>
            <a:r>
              <a:rPr lang="en-US" dirty="0"/>
              <a:t> from </a:t>
            </a:r>
            <a:r>
              <a:rPr lang="en-US" u="sng" dirty="0"/>
              <a:t>rainfall to pond</a:t>
            </a:r>
            <a:r>
              <a:rPr lang="en-US" dirty="0"/>
              <a:t> (m</a:t>
            </a:r>
            <a:r>
              <a:rPr lang="en-US" baseline="30000" dirty="0"/>
              <a:t>3</a:t>
            </a:r>
            <a:r>
              <a:rPr lang="en-US" dirty="0"/>
              <a:t>)</a:t>
            </a:r>
          </a:p>
          <a:p>
            <a:r>
              <a:rPr lang="en-US" dirty="0"/>
              <a:t>	</a:t>
            </a:r>
            <a:r>
              <a:rPr lang="en-US" dirty="0" err="1"/>
              <a:t>A</a:t>
            </a:r>
            <a:r>
              <a:rPr lang="en-US" baseline="-25000" dirty="0" err="1"/>
              <a:t>eff</a:t>
            </a:r>
            <a:r>
              <a:rPr lang="en-US" dirty="0"/>
              <a:t> = total area of pond including dikes exposed to rain (m</a:t>
            </a:r>
            <a:r>
              <a:rPr lang="en-US" baseline="30000" dirty="0"/>
              <a:t>2</a:t>
            </a:r>
            <a:r>
              <a:rPr lang="en-US" dirty="0"/>
              <a:t>)</a:t>
            </a:r>
          </a:p>
          <a:p>
            <a:r>
              <a:rPr lang="en-US" dirty="0"/>
              <a:t>	R</a:t>
            </a:r>
            <a:r>
              <a:rPr lang="en-US" baseline="-25000" dirty="0"/>
              <a:t>a</a:t>
            </a:r>
            <a:r>
              <a:rPr lang="en-US" dirty="0"/>
              <a:t> = mean annual rainfall (m)</a:t>
            </a:r>
          </a:p>
        </p:txBody>
      </p:sp>
    </p:spTree>
    <p:extLst>
      <p:ext uri="{BB962C8B-B14F-4D97-AF65-F5344CB8AC3E}">
        <p14:creationId xmlns:p14="http://schemas.microsoft.com/office/powerpoint/2010/main" val="258573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circle(in)">
                                      <p:cBhvr>
                                        <p:cTn id="10" dur="2000"/>
                                        <p:tgtEl>
                                          <p:spTgt spid="205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6979" y="304801"/>
            <a:ext cx="10986447" cy="5355312"/>
          </a:xfrm>
          <a:prstGeom prst="rect">
            <a:avLst/>
          </a:prstGeom>
        </p:spPr>
        <p:txBody>
          <a:bodyPr wrap="square">
            <a:spAutoFit/>
          </a:bodyPr>
          <a:lstStyle/>
          <a:p>
            <a:pPr algn="ctr"/>
            <a:r>
              <a:rPr lang="en-US" sz="2200" b="1" u="sng" dirty="0" smtClean="0"/>
              <a:t>Practice 1</a:t>
            </a:r>
            <a:r>
              <a:rPr lang="en-US" sz="2200" dirty="0"/>
              <a:t>:</a:t>
            </a:r>
          </a:p>
          <a:p>
            <a:pPr algn="ctr"/>
            <a:endParaRPr lang="en-US" sz="1200" dirty="0"/>
          </a:p>
          <a:p>
            <a:r>
              <a:rPr lang="en-US" sz="2200" dirty="0"/>
              <a:t>Nora wants to start an aquaculture farm with 12 ponds. Each pond has a water surface area of 0.4 hectare and a depth of 120 cm. Each culture period will be 3 months and there will be 3 cultures a year. Drying and pond preparation will be carried out in between every culture. Other information including weather and soil of the area are as follows: </a:t>
            </a:r>
          </a:p>
          <a:p>
            <a:endParaRPr lang="en-MY" sz="2200" dirty="0"/>
          </a:p>
          <a:p>
            <a:pPr marL="514350" indent="-514350">
              <a:buAutoNum type="romanLcParenBoth"/>
            </a:pPr>
            <a:r>
              <a:rPr lang="en-US" sz="2200" dirty="0"/>
              <a:t>daily evaporation rate is 2.0 cm; </a:t>
            </a:r>
          </a:p>
          <a:p>
            <a:pPr marL="514350" indent="-514350">
              <a:buAutoNum type="romanLcParenBoth"/>
            </a:pPr>
            <a:r>
              <a:rPr lang="en-US" sz="2200" dirty="0"/>
              <a:t>monthly rainfall is 33 mm;</a:t>
            </a:r>
          </a:p>
          <a:p>
            <a:pPr marL="514350" indent="-514350">
              <a:buAutoNum type="romanLcParenBoth"/>
            </a:pPr>
            <a:r>
              <a:rPr lang="en-US" sz="2200" dirty="0"/>
              <a:t>total area of pond including dikes exposed to rain is 25 hectares; </a:t>
            </a:r>
          </a:p>
          <a:p>
            <a:pPr marL="514350" indent="-514350">
              <a:buAutoNum type="romanLcParenBoth"/>
            </a:pPr>
            <a:r>
              <a:rPr lang="en-US" sz="2200" dirty="0"/>
              <a:t>soil seepage coefficient is 0.15 cm/day; </a:t>
            </a:r>
          </a:p>
          <a:p>
            <a:pPr marL="514350" indent="-514350">
              <a:buAutoNum type="romanLcParenBoth"/>
            </a:pPr>
            <a:r>
              <a:rPr lang="en-US" sz="2200" dirty="0"/>
              <a:t>water for the ponds is obtained from a dam 150 m away using a feeder canal with width of 0.7 m.</a:t>
            </a:r>
          </a:p>
          <a:p>
            <a:pPr lvl="0"/>
            <a:endParaRPr lang="en-MY" sz="2200" dirty="0"/>
          </a:p>
          <a:p>
            <a:r>
              <a:rPr lang="en-US" sz="2200" dirty="0"/>
              <a:t>Using the information and formulae given, </a:t>
            </a:r>
            <a:r>
              <a:rPr lang="en-US" sz="2200" b="1" dirty="0"/>
              <a:t>calculate the volume of water</a:t>
            </a:r>
            <a:r>
              <a:rPr lang="en-US" sz="2200" dirty="0"/>
              <a:t> in </a:t>
            </a:r>
            <a:r>
              <a:rPr lang="en-US" sz="2200" b="1" dirty="0"/>
              <a:t>cubic meters</a:t>
            </a:r>
            <a:r>
              <a:rPr lang="en-US" sz="2200" dirty="0"/>
              <a:t> (m</a:t>
            </a:r>
            <a:r>
              <a:rPr lang="en-US" sz="2200" baseline="30000" dirty="0"/>
              <a:t>3</a:t>
            </a:r>
            <a:r>
              <a:rPr lang="en-US" sz="2200" dirty="0"/>
              <a:t>) needed in </a:t>
            </a:r>
            <a:r>
              <a:rPr lang="en-US" sz="2200" b="1" dirty="0"/>
              <a:t>one year</a:t>
            </a:r>
            <a:r>
              <a:rPr lang="en-US" sz="2200" dirty="0"/>
              <a:t> when </a:t>
            </a:r>
            <a:r>
              <a:rPr lang="en-US" sz="2200" b="1" dirty="0"/>
              <a:t>all the ponds</a:t>
            </a:r>
            <a:r>
              <a:rPr lang="en-US" sz="2200" dirty="0"/>
              <a:t> are operational. </a:t>
            </a:r>
            <a:endParaRPr lang="en-MY" sz="2200" dirty="0"/>
          </a:p>
        </p:txBody>
      </p:sp>
      <p:grpSp>
        <p:nvGrpSpPr>
          <p:cNvPr id="5" name="Group 4"/>
          <p:cNvGrpSpPr/>
          <p:nvPr/>
        </p:nvGrpSpPr>
        <p:grpSpPr>
          <a:xfrm>
            <a:off x="4490113" y="5773002"/>
            <a:ext cx="1692323" cy="545910"/>
            <a:chOff x="4490113" y="5773002"/>
            <a:chExt cx="1692323" cy="545910"/>
          </a:xfrm>
        </p:grpSpPr>
        <p:sp>
          <p:nvSpPr>
            <p:cNvPr id="3" name="TextBox 2">
              <a:hlinkClick r:id="rId2" action="ppaction://hlinkfile"/>
            </p:cNvPr>
            <p:cNvSpPr txBox="1"/>
            <p:nvPr/>
          </p:nvSpPr>
          <p:spPr>
            <a:xfrm>
              <a:off x="4490113" y="5868537"/>
              <a:ext cx="1364777" cy="369332"/>
            </a:xfrm>
            <a:prstGeom prst="rect">
              <a:avLst/>
            </a:prstGeom>
            <a:solidFill>
              <a:schemeClr val="accent6">
                <a:lumMod val="60000"/>
                <a:lumOff val="40000"/>
              </a:schemeClr>
            </a:solidFill>
          </p:spPr>
          <p:txBody>
            <a:bodyPr wrap="square" rtlCol="0">
              <a:spAutoFit/>
            </a:bodyPr>
            <a:lstStyle/>
            <a:p>
              <a:r>
                <a:rPr lang="en-US" b="1" dirty="0" smtClean="0"/>
                <a:t>SOLUTION</a:t>
              </a:r>
              <a:endParaRPr lang="ms-MY" b="1" dirty="0"/>
            </a:p>
          </p:txBody>
        </p:sp>
        <p:sp>
          <p:nvSpPr>
            <p:cNvPr id="4" name="Right Arrow 3"/>
            <p:cNvSpPr/>
            <p:nvPr/>
          </p:nvSpPr>
          <p:spPr>
            <a:xfrm>
              <a:off x="4503761" y="5773002"/>
              <a:ext cx="1678675" cy="54591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grpSp>
    </p:spTree>
    <p:extLst>
      <p:ext uri="{BB962C8B-B14F-4D97-AF65-F5344CB8AC3E}">
        <p14:creationId xmlns:p14="http://schemas.microsoft.com/office/powerpoint/2010/main" val="793562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785" y="392377"/>
            <a:ext cx="11450472" cy="6032421"/>
          </a:xfrm>
          <a:prstGeom prst="rect">
            <a:avLst/>
          </a:prstGeom>
        </p:spPr>
        <p:txBody>
          <a:bodyPr wrap="square">
            <a:spAutoFit/>
          </a:bodyPr>
          <a:lstStyle/>
          <a:p>
            <a:pPr algn="ctr"/>
            <a:r>
              <a:rPr lang="en-US" sz="2200" b="1" u="sng" dirty="0"/>
              <a:t>Practice 2</a:t>
            </a:r>
            <a:r>
              <a:rPr lang="en-US" sz="2200" dirty="0"/>
              <a:t>:</a:t>
            </a:r>
          </a:p>
          <a:p>
            <a:pPr algn="ctr"/>
            <a:endParaRPr lang="en-US" sz="1200" dirty="0"/>
          </a:p>
          <a:p>
            <a:pPr algn="just"/>
            <a:r>
              <a:rPr lang="en-US" sz="2200" dirty="0"/>
              <a:t>You have 4 ponds and each pond has different water surface area. Pond 1 has a water surface area of 0.1 ha and depth of 90 cm, pond 2 has an area of 0.2 ha and depth of 110 cm, pond 3 has an area of 0.4 ha and depth of 120 cm, and pond 4 has an area of 1.0 ha and depth of 130 cm. Each culture period will be 4 months and there will be 2 cultures a year. Drying and pond preparation will be carried out in between every culture. Other information including weather and soil of the area are as follows: </a:t>
            </a:r>
          </a:p>
          <a:p>
            <a:pPr algn="just"/>
            <a:endParaRPr lang="en-MY" sz="2200" dirty="0"/>
          </a:p>
          <a:p>
            <a:pPr lvl="0" algn="just"/>
            <a:r>
              <a:rPr lang="en-US" sz="2200" dirty="0"/>
              <a:t>(</a:t>
            </a:r>
            <a:r>
              <a:rPr lang="en-US" sz="2200" dirty="0" err="1"/>
              <a:t>i</a:t>
            </a:r>
            <a:r>
              <a:rPr lang="en-US" sz="2200" dirty="0"/>
              <a:t>)   daily evaporation rate is 2.5 cm</a:t>
            </a:r>
            <a:endParaRPr lang="en-MY" sz="2200" dirty="0"/>
          </a:p>
          <a:p>
            <a:pPr lvl="0" algn="just"/>
            <a:r>
              <a:rPr lang="en-US" sz="2200" dirty="0"/>
              <a:t>(ii)  monthly rainfall is 35 mm</a:t>
            </a:r>
            <a:endParaRPr lang="en-MY" sz="2200" dirty="0"/>
          </a:p>
          <a:p>
            <a:pPr lvl="0" algn="just"/>
            <a:r>
              <a:rPr lang="en-US" sz="2200" dirty="0"/>
              <a:t>(iii) total area of pond including dikes exposed to rain is 3 hectares</a:t>
            </a:r>
            <a:endParaRPr lang="en-MY" sz="2200" dirty="0"/>
          </a:p>
          <a:p>
            <a:pPr lvl="0" algn="just"/>
            <a:r>
              <a:rPr lang="en-US" sz="2200" dirty="0"/>
              <a:t>(iv) soil seepage coefficient is 0.3 cm/day</a:t>
            </a:r>
            <a:endParaRPr lang="en-MY" sz="2200" dirty="0"/>
          </a:p>
          <a:p>
            <a:pPr lvl="0" algn="just"/>
            <a:r>
              <a:rPr lang="en-US" sz="2200" dirty="0"/>
              <a:t>(v) water for the ponds is obtained from a dam 150 m away using a feeder canal with width of 0.6 m</a:t>
            </a:r>
          </a:p>
          <a:p>
            <a:pPr lvl="0" algn="just"/>
            <a:endParaRPr lang="en-MY" sz="2200" dirty="0"/>
          </a:p>
          <a:p>
            <a:pPr algn="just"/>
            <a:r>
              <a:rPr lang="en-US" sz="2200" dirty="0"/>
              <a:t>Using the information and formulae given, </a:t>
            </a:r>
            <a:r>
              <a:rPr lang="en-US" sz="2200" b="1" dirty="0"/>
              <a:t>calculate the volume of water</a:t>
            </a:r>
            <a:r>
              <a:rPr lang="en-US" sz="2200" dirty="0"/>
              <a:t> in </a:t>
            </a:r>
            <a:r>
              <a:rPr lang="en-US" sz="2200" b="1" dirty="0"/>
              <a:t>cubic meters</a:t>
            </a:r>
            <a:r>
              <a:rPr lang="en-US" sz="2200" dirty="0"/>
              <a:t> (m</a:t>
            </a:r>
            <a:r>
              <a:rPr lang="en-US" sz="2200" baseline="30000" dirty="0"/>
              <a:t>3</a:t>
            </a:r>
            <a:r>
              <a:rPr lang="en-US" sz="2200" dirty="0"/>
              <a:t>) needed in </a:t>
            </a:r>
            <a:r>
              <a:rPr lang="en-US" sz="2200" b="1" dirty="0"/>
              <a:t>one year</a:t>
            </a:r>
            <a:r>
              <a:rPr lang="en-US" sz="2200" dirty="0"/>
              <a:t> when </a:t>
            </a:r>
            <a:r>
              <a:rPr lang="en-US" sz="2200" b="1" dirty="0"/>
              <a:t>all the ponds</a:t>
            </a:r>
            <a:r>
              <a:rPr lang="en-US" sz="2200" dirty="0"/>
              <a:t> are operational. </a:t>
            </a:r>
            <a:endParaRPr lang="en-MY" sz="2200" dirty="0"/>
          </a:p>
        </p:txBody>
      </p:sp>
    </p:spTree>
    <p:extLst>
      <p:ext uri="{BB962C8B-B14F-4D97-AF65-F5344CB8AC3E}">
        <p14:creationId xmlns:p14="http://schemas.microsoft.com/office/powerpoint/2010/main" val="57467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4342054"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1) </a:t>
            </a:r>
            <a:r>
              <a:rPr lang="en-US" sz="2400" b="1" dirty="0" smtClean="0">
                <a:latin typeface="+mn-lt"/>
              </a:rPr>
              <a:t>Site selection for aquaculture</a:t>
            </a:r>
            <a:endParaRPr lang="ms-MY" sz="2400" b="1" dirty="0">
              <a:latin typeface="+mn-lt"/>
            </a:endParaRPr>
          </a:p>
        </p:txBody>
      </p:sp>
      <p:sp>
        <p:nvSpPr>
          <p:cNvPr id="2" name="Rectangle 1"/>
          <p:cNvSpPr/>
          <p:nvPr/>
        </p:nvSpPr>
        <p:spPr>
          <a:xfrm>
            <a:off x="543059" y="619914"/>
            <a:ext cx="4274602"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1.2 Biological and operational factors</a:t>
            </a:r>
            <a:endParaRPr lang="ms-MY" dirty="0"/>
          </a:p>
        </p:txBody>
      </p:sp>
      <p:sp>
        <p:nvSpPr>
          <p:cNvPr id="8" name="Rectangle 7"/>
          <p:cNvSpPr/>
          <p:nvPr/>
        </p:nvSpPr>
        <p:spPr>
          <a:xfrm>
            <a:off x="912826" y="1095765"/>
            <a:ext cx="8667902" cy="369332"/>
          </a:xfrm>
          <a:prstGeom prst="rect">
            <a:avLst/>
          </a:prstGeom>
        </p:spPr>
        <p:txBody>
          <a:bodyPr wrap="square">
            <a:spAutoFit/>
          </a:bodyPr>
          <a:lstStyle/>
          <a:p>
            <a:r>
              <a:rPr lang="en-US" dirty="0" smtClean="0">
                <a:solidFill>
                  <a:srgbClr val="222222"/>
                </a:solidFill>
                <a:latin typeface="arial" panose="020B0604020202020204" pitchFamily="34" charset="0"/>
              </a:rPr>
              <a:t>There are 7 (</a:t>
            </a:r>
            <a:r>
              <a:rPr lang="en-US" b="1" dirty="0" smtClean="0">
                <a:solidFill>
                  <a:srgbClr val="222222"/>
                </a:solidFill>
                <a:latin typeface="arial" panose="020B0604020202020204" pitchFamily="34" charset="0"/>
              </a:rPr>
              <a:t>SEVEN</a:t>
            </a:r>
            <a:r>
              <a:rPr lang="en-US" dirty="0" smtClean="0">
                <a:solidFill>
                  <a:srgbClr val="222222"/>
                </a:solidFill>
                <a:latin typeface="arial" panose="020B0604020202020204" pitchFamily="34" charset="0"/>
              </a:rPr>
              <a:t>) biological and operation factors approved by FAO, which are:</a:t>
            </a:r>
            <a:endParaRPr lang="ms-MY" dirty="0"/>
          </a:p>
        </p:txBody>
      </p:sp>
      <p:sp>
        <p:nvSpPr>
          <p:cNvPr id="10" name="Rectangle 9"/>
          <p:cNvSpPr/>
          <p:nvPr/>
        </p:nvSpPr>
        <p:spPr>
          <a:xfrm>
            <a:off x="912826" y="1656243"/>
            <a:ext cx="2723823" cy="369332"/>
          </a:xfrm>
          <a:prstGeom prst="rect">
            <a:avLst/>
          </a:prstGeom>
        </p:spPr>
        <p:txBody>
          <a:bodyPr wrap="none">
            <a:spAutoFit/>
          </a:bodyPr>
          <a:lstStyle/>
          <a:p>
            <a:r>
              <a:rPr lang="ms-MY" dirty="0" smtClean="0">
                <a:latin typeface="Arial" panose="020B0604020202020204" pitchFamily="34" charset="0"/>
              </a:rPr>
              <a:t>a. Species to be cultured</a:t>
            </a:r>
            <a:endParaRPr lang="ms-MY" dirty="0"/>
          </a:p>
        </p:txBody>
      </p:sp>
      <p:sp>
        <p:nvSpPr>
          <p:cNvPr id="12" name="Rectangle 11"/>
          <p:cNvSpPr/>
          <p:nvPr/>
        </p:nvSpPr>
        <p:spPr>
          <a:xfrm>
            <a:off x="912826" y="2228185"/>
            <a:ext cx="7835389" cy="369332"/>
          </a:xfrm>
          <a:prstGeom prst="rect">
            <a:avLst/>
          </a:prstGeom>
        </p:spPr>
        <p:txBody>
          <a:bodyPr wrap="square">
            <a:spAutoFit/>
          </a:bodyPr>
          <a:lstStyle/>
          <a:p>
            <a:r>
              <a:rPr lang="ms-MY" dirty="0" smtClean="0">
                <a:latin typeface="Arial" panose="020B0604020202020204" pitchFamily="34" charset="0"/>
              </a:rPr>
              <a:t>b. R</a:t>
            </a:r>
            <a:r>
              <a:rPr lang="en-US" dirty="0" err="1" smtClean="0"/>
              <a:t>esources</a:t>
            </a:r>
            <a:r>
              <a:rPr lang="en-US" dirty="0" smtClean="0"/>
              <a:t> </a:t>
            </a:r>
            <a:r>
              <a:rPr lang="en-US" dirty="0"/>
              <a:t>and availability of stocking materials (</a:t>
            </a:r>
            <a:r>
              <a:rPr lang="en-US" dirty="0" err="1"/>
              <a:t>spawners</a:t>
            </a:r>
            <a:r>
              <a:rPr lang="en-US" dirty="0"/>
              <a:t>, fry or fingerlings)</a:t>
            </a:r>
            <a:endParaRPr lang="ms-MY" dirty="0"/>
          </a:p>
        </p:txBody>
      </p:sp>
      <p:sp>
        <p:nvSpPr>
          <p:cNvPr id="13" name="Rectangle 12"/>
          <p:cNvSpPr/>
          <p:nvPr/>
        </p:nvSpPr>
        <p:spPr>
          <a:xfrm>
            <a:off x="925559" y="2800127"/>
            <a:ext cx="4865434" cy="369332"/>
          </a:xfrm>
          <a:prstGeom prst="rect">
            <a:avLst/>
          </a:prstGeom>
        </p:spPr>
        <p:txBody>
          <a:bodyPr wrap="none">
            <a:spAutoFit/>
          </a:bodyPr>
          <a:lstStyle/>
          <a:p>
            <a:r>
              <a:rPr lang="ms-MY" dirty="0" smtClean="0">
                <a:latin typeface="Arial" panose="020B0604020202020204" pitchFamily="34" charset="0"/>
              </a:rPr>
              <a:t>c. Project type i.e. Small-scale or Large scale </a:t>
            </a:r>
            <a:endParaRPr lang="ms-MY" dirty="0"/>
          </a:p>
        </p:txBody>
      </p:sp>
      <p:sp>
        <p:nvSpPr>
          <p:cNvPr id="14" name="Rectangle 13"/>
          <p:cNvSpPr/>
          <p:nvPr/>
        </p:nvSpPr>
        <p:spPr>
          <a:xfrm>
            <a:off x="938858" y="3253535"/>
            <a:ext cx="11354455" cy="369332"/>
          </a:xfrm>
          <a:prstGeom prst="rect">
            <a:avLst/>
          </a:prstGeom>
        </p:spPr>
        <p:txBody>
          <a:bodyPr wrap="none">
            <a:spAutoFit/>
          </a:bodyPr>
          <a:lstStyle/>
          <a:p>
            <a:r>
              <a:rPr lang="ms-MY" dirty="0" smtClean="0">
                <a:latin typeface="Arial" panose="020B0604020202020204" pitchFamily="34" charset="0"/>
              </a:rPr>
              <a:t>d. Culture system i.e. Traditional or Modern. If modern, it might be semi-intensive, intensive or super intensive</a:t>
            </a:r>
            <a:endParaRPr lang="ms-MY" dirty="0"/>
          </a:p>
        </p:txBody>
      </p:sp>
      <p:sp>
        <p:nvSpPr>
          <p:cNvPr id="15" name="Rectangle 14"/>
          <p:cNvSpPr/>
          <p:nvPr/>
        </p:nvSpPr>
        <p:spPr>
          <a:xfrm>
            <a:off x="938858" y="3825477"/>
            <a:ext cx="7391767" cy="369332"/>
          </a:xfrm>
          <a:prstGeom prst="rect">
            <a:avLst/>
          </a:prstGeom>
        </p:spPr>
        <p:txBody>
          <a:bodyPr wrap="none">
            <a:spAutoFit/>
          </a:bodyPr>
          <a:lstStyle/>
          <a:p>
            <a:r>
              <a:rPr lang="ms-MY" dirty="0" smtClean="0">
                <a:latin typeface="Arial" panose="020B0604020202020204" pitchFamily="34" charset="0"/>
              </a:rPr>
              <a:t>e. Opertaion method i.e. Monoculture, Polyculture or Integrated culture</a:t>
            </a:r>
            <a:endParaRPr lang="ms-MY" dirty="0"/>
          </a:p>
        </p:txBody>
      </p:sp>
      <p:sp>
        <p:nvSpPr>
          <p:cNvPr id="16" name="Rectangle 15"/>
          <p:cNvSpPr/>
          <p:nvPr/>
        </p:nvSpPr>
        <p:spPr>
          <a:xfrm>
            <a:off x="938858" y="4403663"/>
            <a:ext cx="2133918" cy="369332"/>
          </a:xfrm>
          <a:prstGeom prst="rect">
            <a:avLst/>
          </a:prstGeom>
        </p:spPr>
        <p:txBody>
          <a:bodyPr wrap="none">
            <a:spAutoFit/>
          </a:bodyPr>
          <a:lstStyle/>
          <a:p>
            <a:r>
              <a:rPr lang="ms-MY" dirty="0" smtClean="0">
                <a:latin typeface="Arial" panose="020B0604020202020204" pitchFamily="34" charset="0"/>
              </a:rPr>
              <a:t>f. Production target</a:t>
            </a:r>
            <a:endParaRPr lang="ms-MY" dirty="0"/>
          </a:p>
        </p:txBody>
      </p:sp>
      <p:sp>
        <p:nvSpPr>
          <p:cNvPr id="18" name="Rectangle 17"/>
          <p:cNvSpPr/>
          <p:nvPr/>
        </p:nvSpPr>
        <p:spPr>
          <a:xfrm>
            <a:off x="938858" y="4957897"/>
            <a:ext cx="3634328" cy="369332"/>
          </a:xfrm>
          <a:prstGeom prst="rect">
            <a:avLst/>
          </a:prstGeom>
        </p:spPr>
        <p:txBody>
          <a:bodyPr wrap="none">
            <a:spAutoFit/>
          </a:bodyPr>
          <a:lstStyle/>
          <a:p>
            <a:r>
              <a:rPr lang="ms-MY" dirty="0">
                <a:latin typeface="Arial" panose="020B0604020202020204" pitchFamily="34" charset="0"/>
              </a:rPr>
              <a:t>g</a:t>
            </a:r>
            <a:r>
              <a:rPr lang="ms-MY" dirty="0" smtClean="0">
                <a:latin typeface="Arial" panose="020B0604020202020204" pitchFamily="34" charset="0"/>
              </a:rPr>
              <a:t>. Estimated size of required area</a:t>
            </a:r>
            <a:endParaRPr lang="ms-MY" dirty="0"/>
          </a:p>
        </p:txBody>
      </p:sp>
    </p:spTree>
    <p:extLst>
      <p:ext uri="{BB962C8B-B14F-4D97-AF65-F5344CB8AC3E}">
        <p14:creationId xmlns:p14="http://schemas.microsoft.com/office/powerpoint/2010/main" val="1145996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circle(in)">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ircle(in)">
                                      <p:cBhvr>
                                        <p:cTn id="34" dur="2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circle(in)">
                                      <p:cBhvr>
                                        <p:cTn id="39" dur="20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circle(in)">
                                      <p:cBhvr>
                                        <p:cTn id="49"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P spid="13" grpId="0"/>
      <p:bldP spid="14" grpId="0"/>
      <p:bldP spid="15"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243594" y="165590"/>
            <a:ext cx="4342054" cy="47585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MY" altLang="en-US" sz="2400" b="1" dirty="0" smtClean="0">
                <a:latin typeface="+mn-lt"/>
              </a:rPr>
              <a:t>1) </a:t>
            </a:r>
            <a:r>
              <a:rPr lang="en-US" sz="2400" b="1" dirty="0" smtClean="0">
                <a:latin typeface="+mn-lt"/>
              </a:rPr>
              <a:t>Site selection for aquaculture</a:t>
            </a:r>
            <a:endParaRPr lang="ms-MY" sz="2400" b="1" dirty="0">
              <a:latin typeface="+mn-lt"/>
            </a:endParaRPr>
          </a:p>
        </p:txBody>
      </p:sp>
      <p:sp>
        <p:nvSpPr>
          <p:cNvPr id="2" name="Rectangle 1"/>
          <p:cNvSpPr/>
          <p:nvPr/>
        </p:nvSpPr>
        <p:spPr>
          <a:xfrm>
            <a:off x="543059" y="619914"/>
            <a:ext cx="4274602" cy="369332"/>
          </a:xfrm>
          <a:prstGeom prst="rect">
            <a:avLst/>
          </a:prstGeom>
        </p:spPr>
        <p:txBody>
          <a:bodyPr wrap="square">
            <a:spAutoFit/>
          </a:bodyPr>
          <a:lstStyle/>
          <a:p>
            <a:pPr algn="just"/>
            <a:r>
              <a:rPr lang="en-US" dirty="0" smtClean="0">
                <a:solidFill>
                  <a:srgbClr val="000000"/>
                </a:solidFill>
                <a:latin typeface="Arial" panose="020B0604020202020204" pitchFamily="34" charset="0"/>
              </a:rPr>
              <a:t>1.3 Economic and social factors</a:t>
            </a:r>
            <a:endParaRPr lang="ms-MY" dirty="0"/>
          </a:p>
        </p:txBody>
      </p:sp>
      <p:sp>
        <p:nvSpPr>
          <p:cNvPr id="8" name="Rectangle 7"/>
          <p:cNvSpPr/>
          <p:nvPr/>
        </p:nvSpPr>
        <p:spPr>
          <a:xfrm>
            <a:off x="912825" y="986581"/>
            <a:ext cx="9677837" cy="369332"/>
          </a:xfrm>
          <a:prstGeom prst="rect">
            <a:avLst/>
          </a:prstGeom>
        </p:spPr>
        <p:txBody>
          <a:bodyPr wrap="square">
            <a:spAutoFit/>
          </a:bodyPr>
          <a:lstStyle/>
          <a:p>
            <a:r>
              <a:rPr lang="en-US" dirty="0" smtClean="0">
                <a:solidFill>
                  <a:srgbClr val="222222"/>
                </a:solidFill>
                <a:latin typeface="arial" panose="020B0604020202020204" pitchFamily="34" charset="0"/>
              </a:rPr>
              <a:t>There are 17 (</a:t>
            </a:r>
            <a:r>
              <a:rPr lang="en-US" b="1" dirty="0" smtClean="0">
                <a:solidFill>
                  <a:srgbClr val="222222"/>
                </a:solidFill>
                <a:latin typeface="arial" panose="020B0604020202020204" pitchFamily="34" charset="0"/>
              </a:rPr>
              <a:t>SEVENTEEN</a:t>
            </a:r>
            <a:r>
              <a:rPr lang="en-US" dirty="0" smtClean="0">
                <a:solidFill>
                  <a:srgbClr val="222222"/>
                </a:solidFill>
                <a:latin typeface="arial" panose="020B0604020202020204" pitchFamily="34" charset="0"/>
              </a:rPr>
              <a:t>) economic and social factors approved by FAO, which are:</a:t>
            </a:r>
            <a:endParaRPr lang="ms-MY" dirty="0"/>
          </a:p>
        </p:txBody>
      </p:sp>
      <p:sp>
        <p:nvSpPr>
          <p:cNvPr id="5" name="Rectangle 4"/>
          <p:cNvSpPr/>
          <p:nvPr/>
        </p:nvSpPr>
        <p:spPr>
          <a:xfrm>
            <a:off x="912825" y="1462432"/>
            <a:ext cx="3813865" cy="338554"/>
          </a:xfrm>
          <a:prstGeom prst="rect">
            <a:avLst/>
          </a:prstGeom>
        </p:spPr>
        <p:txBody>
          <a:bodyPr wrap="none">
            <a:spAutoFit/>
          </a:bodyPr>
          <a:lstStyle/>
          <a:p>
            <a:r>
              <a:rPr lang="en-US" sz="1600" dirty="0">
                <a:solidFill>
                  <a:srgbClr val="000000"/>
                </a:solidFill>
                <a:latin typeface="Arial" panose="020B0604020202020204" pitchFamily="34" charset="0"/>
              </a:rPr>
              <a:t>- development plans for the project area</a:t>
            </a:r>
            <a:endParaRPr lang="ms-MY" sz="1600" dirty="0"/>
          </a:p>
        </p:txBody>
      </p:sp>
      <p:sp>
        <p:nvSpPr>
          <p:cNvPr id="6" name="Rectangle 5"/>
          <p:cNvSpPr/>
          <p:nvPr/>
        </p:nvSpPr>
        <p:spPr>
          <a:xfrm>
            <a:off x="912824" y="1771025"/>
            <a:ext cx="11279175" cy="338554"/>
          </a:xfrm>
          <a:prstGeom prst="rect">
            <a:avLst/>
          </a:prstGeom>
        </p:spPr>
        <p:txBody>
          <a:bodyPr wrap="square">
            <a:spAutoFit/>
          </a:bodyPr>
          <a:lstStyle/>
          <a:p>
            <a:r>
              <a:rPr lang="en-US" sz="1600" dirty="0">
                <a:solidFill>
                  <a:srgbClr val="000000"/>
                </a:solidFill>
                <a:latin typeface="Arial" panose="020B0604020202020204" pitchFamily="34" charset="0"/>
              </a:rPr>
              <a:t>- ownership, availability of land and land values, land regulations and rights, as well as any legal restrictions relating to land</a:t>
            </a:r>
            <a:endParaRPr lang="ms-MY" sz="1600" dirty="0"/>
          </a:p>
        </p:txBody>
      </p:sp>
      <p:sp>
        <p:nvSpPr>
          <p:cNvPr id="7" name="Rectangle 6"/>
          <p:cNvSpPr/>
          <p:nvPr/>
        </p:nvSpPr>
        <p:spPr>
          <a:xfrm>
            <a:off x="912824" y="2059823"/>
            <a:ext cx="4039888" cy="338554"/>
          </a:xfrm>
          <a:prstGeom prst="rect">
            <a:avLst/>
          </a:prstGeom>
        </p:spPr>
        <p:txBody>
          <a:bodyPr wrap="none">
            <a:spAutoFit/>
          </a:bodyPr>
          <a:lstStyle/>
          <a:p>
            <a:r>
              <a:rPr lang="en-US" sz="1600" dirty="0">
                <a:solidFill>
                  <a:srgbClr val="000000"/>
                </a:solidFill>
                <a:latin typeface="Arial" panose="020B0604020202020204" pitchFamily="34" charset="0"/>
              </a:rPr>
              <a:t>- proximity to all-weather road connections</a:t>
            </a:r>
            <a:endParaRPr lang="ms-MY" sz="1600" dirty="0"/>
          </a:p>
        </p:txBody>
      </p:sp>
      <p:sp>
        <p:nvSpPr>
          <p:cNvPr id="9" name="Rectangle 8"/>
          <p:cNvSpPr/>
          <p:nvPr/>
        </p:nvSpPr>
        <p:spPr>
          <a:xfrm>
            <a:off x="912823" y="2398377"/>
            <a:ext cx="7917277" cy="338554"/>
          </a:xfrm>
          <a:prstGeom prst="rect">
            <a:avLst/>
          </a:prstGeom>
        </p:spPr>
        <p:txBody>
          <a:bodyPr wrap="square">
            <a:spAutoFit/>
          </a:bodyPr>
          <a:lstStyle/>
          <a:p>
            <a:r>
              <a:rPr lang="en-US" sz="1600" dirty="0">
                <a:solidFill>
                  <a:srgbClr val="000000"/>
                </a:solidFill>
                <a:latin typeface="Arial" panose="020B0604020202020204" pitchFamily="34" charset="0"/>
              </a:rPr>
              <a:t>- availability of electricity, telephone or radio connections, as well as unit power cost</a:t>
            </a:r>
            <a:endParaRPr lang="ms-MY" sz="1600" dirty="0"/>
          </a:p>
        </p:txBody>
      </p:sp>
      <p:sp>
        <p:nvSpPr>
          <p:cNvPr id="11" name="Rectangle 10"/>
          <p:cNvSpPr/>
          <p:nvPr/>
        </p:nvSpPr>
        <p:spPr>
          <a:xfrm>
            <a:off x="912822" y="2702563"/>
            <a:ext cx="7412312" cy="338554"/>
          </a:xfrm>
          <a:prstGeom prst="rect">
            <a:avLst/>
          </a:prstGeom>
        </p:spPr>
        <p:txBody>
          <a:bodyPr wrap="square">
            <a:spAutoFit/>
          </a:bodyPr>
          <a:lstStyle/>
          <a:p>
            <a:r>
              <a:rPr lang="en-US" sz="1600" dirty="0">
                <a:solidFill>
                  <a:srgbClr val="000000"/>
                </a:solidFill>
                <a:latin typeface="Arial" panose="020B0604020202020204" pitchFamily="34" charset="0"/>
              </a:rPr>
              <a:t>- availability of equipment, services and supplies needed for running the project</a:t>
            </a:r>
            <a:endParaRPr lang="ms-MY" sz="1600" dirty="0"/>
          </a:p>
        </p:txBody>
      </p:sp>
      <p:sp>
        <p:nvSpPr>
          <p:cNvPr id="17" name="Rectangle 16"/>
          <p:cNvSpPr/>
          <p:nvPr/>
        </p:nvSpPr>
        <p:spPr>
          <a:xfrm>
            <a:off x="912821" y="3025729"/>
            <a:ext cx="3536546" cy="338554"/>
          </a:xfrm>
          <a:prstGeom prst="rect">
            <a:avLst/>
          </a:prstGeom>
        </p:spPr>
        <p:txBody>
          <a:bodyPr wrap="none">
            <a:spAutoFit/>
          </a:bodyPr>
          <a:lstStyle/>
          <a:p>
            <a:r>
              <a:rPr lang="ms-MY" sz="1600" dirty="0">
                <a:solidFill>
                  <a:srgbClr val="000000"/>
                </a:solidFill>
                <a:latin typeface="Arial" panose="020B0604020202020204" pitchFamily="34" charset="0"/>
              </a:rPr>
              <a:t>- availability of construction materials</a:t>
            </a:r>
            <a:endParaRPr lang="ms-MY" sz="1600" dirty="0"/>
          </a:p>
        </p:txBody>
      </p:sp>
      <p:sp>
        <p:nvSpPr>
          <p:cNvPr id="19" name="Rectangle 18"/>
          <p:cNvSpPr/>
          <p:nvPr/>
        </p:nvSpPr>
        <p:spPr>
          <a:xfrm>
            <a:off x="912819" y="3362901"/>
            <a:ext cx="8149293" cy="338554"/>
          </a:xfrm>
          <a:prstGeom prst="rect">
            <a:avLst/>
          </a:prstGeom>
        </p:spPr>
        <p:txBody>
          <a:bodyPr wrap="square">
            <a:spAutoFit/>
          </a:bodyPr>
          <a:lstStyle/>
          <a:p>
            <a:r>
              <a:rPr lang="en-US" sz="1600" dirty="0">
                <a:solidFill>
                  <a:srgbClr val="000000"/>
                </a:solidFill>
                <a:latin typeface="Arial" panose="020B0604020202020204" pitchFamily="34" charset="0"/>
                <a:cs typeface="Arial" panose="020B0604020202020204" pitchFamily="34" charset="0"/>
              </a:rPr>
              <a:t>- location of markets for the produce and determination of </a:t>
            </a:r>
            <a:r>
              <a:rPr lang="en-US" sz="1600" dirty="0" smtClean="0">
                <a:solidFill>
                  <a:srgbClr val="000000"/>
                </a:solidFill>
                <a:latin typeface="Arial" panose="020B0604020202020204" pitchFamily="34" charset="0"/>
                <a:cs typeface="Arial" panose="020B0604020202020204" pitchFamily="34" charset="0"/>
              </a:rPr>
              <a:t>demand</a:t>
            </a:r>
            <a:endParaRPr lang="ms-MY" sz="1600" dirty="0">
              <a:latin typeface="Arial" panose="020B0604020202020204" pitchFamily="34" charset="0"/>
              <a:cs typeface="Arial" panose="020B0604020202020204" pitchFamily="34" charset="0"/>
            </a:endParaRPr>
          </a:p>
        </p:txBody>
      </p:sp>
      <p:sp>
        <p:nvSpPr>
          <p:cNvPr id="20" name="Rectangle 19"/>
          <p:cNvSpPr/>
          <p:nvPr/>
        </p:nvSpPr>
        <p:spPr>
          <a:xfrm>
            <a:off x="912819" y="3696458"/>
            <a:ext cx="7057474" cy="338554"/>
          </a:xfrm>
          <a:prstGeom prst="rect">
            <a:avLst/>
          </a:prstGeom>
        </p:spPr>
        <p:txBody>
          <a:bodyPr wrap="square">
            <a:spAutoFit/>
          </a:bodyPr>
          <a:lstStyle/>
          <a:p>
            <a:r>
              <a:rPr lang="en-US" sz="1600" dirty="0">
                <a:solidFill>
                  <a:srgbClr val="000000"/>
                </a:solidFill>
                <a:latin typeface="Arial" panose="020B0604020202020204" pitchFamily="34" charset="0"/>
              </a:rPr>
              <a:t>- availability of organic and artificial fertilizers, drugs and chemical materials</a:t>
            </a:r>
            <a:endParaRPr lang="ms-MY" sz="1600" dirty="0"/>
          </a:p>
        </p:txBody>
      </p:sp>
      <p:sp>
        <p:nvSpPr>
          <p:cNvPr id="21" name="Rectangle 20"/>
          <p:cNvSpPr/>
          <p:nvPr/>
        </p:nvSpPr>
        <p:spPr>
          <a:xfrm>
            <a:off x="912819" y="4023239"/>
            <a:ext cx="3445174" cy="338554"/>
          </a:xfrm>
          <a:prstGeom prst="rect">
            <a:avLst/>
          </a:prstGeom>
        </p:spPr>
        <p:txBody>
          <a:bodyPr wrap="none">
            <a:spAutoFit/>
          </a:bodyPr>
          <a:lstStyle/>
          <a:p>
            <a:r>
              <a:rPr lang="ms-MY" sz="1600">
                <a:solidFill>
                  <a:srgbClr val="000000"/>
                </a:solidFill>
                <a:latin typeface="Arial" panose="020B0604020202020204" pitchFamily="34" charset="0"/>
              </a:rPr>
              <a:t>- availability of supplementary feeds</a:t>
            </a:r>
            <a:endParaRPr lang="ms-MY" sz="1600"/>
          </a:p>
        </p:txBody>
      </p:sp>
      <p:sp>
        <p:nvSpPr>
          <p:cNvPr id="22" name="Rectangle 21"/>
          <p:cNvSpPr/>
          <p:nvPr/>
        </p:nvSpPr>
        <p:spPr>
          <a:xfrm>
            <a:off x="918855" y="4292475"/>
            <a:ext cx="6887664" cy="338554"/>
          </a:xfrm>
          <a:prstGeom prst="rect">
            <a:avLst/>
          </a:prstGeom>
        </p:spPr>
        <p:txBody>
          <a:bodyPr wrap="square">
            <a:spAutoFit/>
          </a:bodyPr>
          <a:lstStyle/>
          <a:p>
            <a:r>
              <a:rPr lang="en-US" sz="1600" dirty="0">
                <a:solidFill>
                  <a:srgbClr val="000000"/>
                </a:solidFill>
                <a:latin typeface="Arial" panose="020B0604020202020204" pitchFamily="34" charset="0"/>
              </a:rPr>
              <a:t>- costs of equipment, materials, feeds, etc. needed for running the project</a:t>
            </a:r>
            <a:endParaRPr lang="ms-MY" sz="1600" dirty="0"/>
          </a:p>
        </p:txBody>
      </p:sp>
      <p:sp>
        <p:nvSpPr>
          <p:cNvPr id="23" name="Rectangle 22"/>
          <p:cNvSpPr/>
          <p:nvPr/>
        </p:nvSpPr>
        <p:spPr>
          <a:xfrm>
            <a:off x="912819" y="4617605"/>
            <a:ext cx="3900427" cy="338554"/>
          </a:xfrm>
          <a:prstGeom prst="rect">
            <a:avLst/>
          </a:prstGeom>
        </p:spPr>
        <p:txBody>
          <a:bodyPr wrap="none">
            <a:spAutoFit/>
          </a:bodyPr>
          <a:lstStyle/>
          <a:p>
            <a:r>
              <a:rPr lang="en-US" sz="1600" dirty="0">
                <a:solidFill>
                  <a:srgbClr val="000000"/>
                </a:solidFill>
                <a:latin typeface="Arial" panose="020B0604020202020204" pitchFamily="34" charset="0"/>
              </a:rPr>
              <a:t>- availability of suitable transport facilities</a:t>
            </a:r>
            <a:endParaRPr lang="ms-MY" sz="1600" dirty="0"/>
          </a:p>
        </p:txBody>
      </p:sp>
      <p:sp>
        <p:nvSpPr>
          <p:cNvPr id="24" name="Rectangle 23"/>
          <p:cNvSpPr/>
          <p:nvPr/>
        </p:nvSpPr>
        <p:spPr>
          <a:xfrm>
            <a:off x="887009" y="4929986"/>
            <a:ext cx="3058851" cy="338554"/>
          </a:xfrm>
          <a:prstGeom prst="rect">
            <a:avLst/>
          </a:prstGeom>
        </p:spPr>
        <p:txBody>
          <a:bodyPr wrap="none">
            <a:spAutoFit/>
          </a:bodyPr>
          <a:lstStyle/>
          <a:p>
            <a:r>
              <a:rPr lang="en-US" sz="1600" dirty="0">
                <a:solidFill>
                  <a:srgbClr val="000000"/>
                </a:solidFill>
                <a:latin typeface="Arial" panose="020B0604020202020204" pitchFamily="34" charset="0"/>
              </a:rPr>
              <a:t>- availability of ice for marketing</a:t>
            </a:r>
            <a:endParaRPr lang="ms-MY" sz="1600" dirty="0"/>
          </a:p>
        </p:txBody>
      </p:sp>
      <p:sp>
        <p:nvSpPr>
          <p:cNvPr id="25" name="Rectangle 24"/>
          <p:cNvSpPr/>
          <p:nvPr/>
        </p:nvSpPr>
        <p:spPr>
          <a:xfrm>
            <a:off x="887009" y="5219600"/>
            <a:ext cx="6346304" cy="338554"/>
          </a:xfrm>
          <a:prstGeom prst="rect">
            <a:avLst/>
          </a:prstGeom>
        </p:spPr>
        <p:txBody>
          <a:bodyPr wrap="square">
            <a:spAutoFit/>
          </a:bodyPr>
          <a:lstStyle/>
          <a:p>
            <a:r>
              <a:rPr lang="en-US" sz="1600" dirty="0">
                <a:solidFill>
                  <a:srgbClr val="000000"/>
                </a:solidFill>
                <a:latin typeface="Arial" panose="020B0604020202020204" pitchFamily="34" charset="0"/>
              </a:rPr>
              <a:t>- availability of staff with adequate experience of pond management</a:t>
            </a:r>
            <a:endParaRPr lang="ms-MY" sz="1600" dirty="0"/>
          </a:p>
        </p:txBody>
      </p:sp>
      <p:sp>
        <p:nvSpPr>
          <p:cNvPr id="26" name="Rectangle 25"/>
          <p:cNvSpPr/>
          <p:nvPr/>
        </p:nvSpPr>
        <p:spPr>
          <a:xfrm>
            <a:off x="887009" y="5555956"/>
            <a:ext cx="4546437" cy="338554"/>
          </a:xfrm>
          <a:prstGeom prst="rect">
            <a:avLst/>
          </a:prstGeom>
        </p:spPr>
        <p:txBody>
          <a:bodyPr wrap="none">
            <a:spAutoFit/>
          </a:bodyPr>
          <a:lstStyle/>
          <a:p>
            <a:r>
              <a:rPr lang="en-US" sz="1600" dirty="0">
                <a:solidFill>
                  <a:srgbClr val="000000"/>
                </a:solidFill>
                <a:latin typeface="Arial" panose="020B0604020202020204" pitchFamily="34" charset="0"/>
              </a:rPr>
              <a:t>- availability of skilled and semi-skilled </a:t>
            </a:r>
            <a:r>
              <a:rPr lang="en-US" sz="1600" dirty="0" err="1">
                <a:solidFill>
                  <a:srgbClr val="000000"/>
                </a:solidFill>
                <a:latin typeface="Arial" panose="020B0604020202020204" pitchFamily="34" charset="0"/>
              </a:rPr>
              <a:t>labourers</a:t>
            </a:r>
            <a:endParaRPr lang="ms-MY" sz="1600" dirty="0"/>
          </a:p>
        </p:txBody>
      </p:sp>
      <p:sp>
        <p:nvSpPr>
          <p:cNvPr id="27" name="Rectangle 26"/>
          <p:cNvSpPr/>
          <p:nvPr/>
        </p:nvSpPr>
        <p:spPr>
          <a:xfrm>
            <a:off x="887008" y="5815618"/>
            <a:ext cx="8966675" cy="338554"/>
          </a:xfrm>
          <a:prstGeom prst="rect">
            <a:avLst/>
          </a:prstGeom>
        </p:spPr>
        <p:txBody>
          <a:bodyPr wrap="square">
            <a:spAutoFit/>
          </a:bodyPr>
          <a:lstStyle/>
          <a:p>
            <a:r>
              <a:rPr lang="en-US" sz="1600" dirty="0">
                <a:solidFill>
                  <a:srgbClr val="000000"/>
                </a:solidFill>
                <a:latin typeface="Arial" panose="020B0604020202020204" pitchFamily="34" charset="0"/>
              </a:rPr>
              <a:t>- reasonable amenities for permanent staff, for example, schools, shopping facilities, hospital, </a:t>
            </a:r>
            <a:r>
              <a:rPr lang="en-US" sz="1600" dirty="0" err="1">
                <a:solidFill>
                  <a:srgbClr val="000000"/>
                </a:solidFill>
                <a:latin typeface="Arial" panose="020B0604020202020204" pitchFamily="34" charset="0"/>
              </a:rPr>
              <a:t>etc</a:t>
            </a:r>
            <a:endParaRPr lang="ms-MY" sz="1600" dirty="0"/>
          </a:p>
        </p:txBody>
      </p:sp>
      <p:sp>
        <p:nvSpPr>
          <p:cNvPr id="28" name="Rectangle 27"/>
          <p:cNvSpPr/>
          <p:nvPr/>
        </p:nvSpPr>
        <p:spPr>
          <a:xfrm>
            <a:off x="885523" y="6078969"/>
            <a:ext cx="5056192" cy="338554"/>
          </a:xfrm>
          <a:prstGeom prst="rect">
            <a:avLst/>
          </a:prstGeom>
        </p:spPr>
        <p:txBody>
          <a:bodyPr wrap="none">
            <a:spAutoFit/>
          </a:bodyPr>
          <a:lstStyle/>
          <a:p>
            <a:r>
              <a:rPr lang="en-US" sz="1600" dirty="0">
                <a:solidFill>
                  <a:srgbClr val="000000"/>
                </a:solidFill>
                <a:latin typeface="Arial" panose="020B0604020202020204" pitchFamily="34" charset="0"/>
              </a:rPr>
              <a:t>- information on the local financing methods or credits</a:t>
            </a:r>
            <a:endParaRPr lang="ms-MY" sz="1600" dirty="0"/>
          </a:p>
        </p:txBody>
      </p:sp>
      <p:sp>
        <p:nvSpPr>
          <p:cNvPr id="30" name="Rectangle 2"/>
          <p:cNvSpPr>
            <a:spLocks noChangeArrowheads="1"/>
          </p:cNvSpPr>
          <p:nvPr/>
        </p:nvSpPr>
        <p:spPr bwMode="auto">
          <a:xfrm>
            <a:off x="885523" y="6385543"/>
            <a:ext cx="215634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s-MY" altLang="ms-MY" sz="1600" b="0" i="0" u="none" strike="noStrike" cap="none" normalizeH="0" baseline="0" dirty="0" smtClean="0">
                <a:ln>
                  <a:noFill/>
                </a:ln>
                <a:solidFill>
                  <a:schemeClr val="tx1"/>
                </a:solidFill>
                <a:effectLst/>
                <a:latin typeface="Arial" panose="020B0604020202020204" pitchFamily="34" charset="0"/>
              </a:rPr>
              <a:t>- political realities</a:t>
            </a:r>
          </a:p>
        </p:txBody>
      </p:sp>
      <p:sp>
        <p:nvSpPr>
          <p:cNvPr id="31" name="Rectangle 30"/>
          <p:cNvSpPr/>
          <p:nvPr/>
        </p:nvSpPr>
        <p:spPr>
          <a:xfrm>
            <a:off x="9426159" y="3576963"/>
            <a:ext cx="2265179" cy="1569660"/>
          </a:xfrm>
          <a:prstGeom prst="rect">
            <a:avLst/>
          </a:prstGeom>
          <a:solidFill>
            <a:schemeClr val="bg1"/>
          </a:solidFill>
        </p:spPr>
        <p:txBody>
          <a:bodyPr wrap="square">
            <a:spAutoFit/>
          </a:bodyPr>
          <a:lstStyle/>
          <a:p>
            <a:pPr algn="ctr"/>
            <a:r>
              <a:rPr lang="en-US" sz="1600" b="1" dirty="0" smtClean="0">
                <a:solidFill>
                  <a:srgbClr val="FF0000"/>
                </a:solidFill>
                <a:latin typeface="Arial" panose="020B0604020202020204" pitchFamily="34" charset="0"/>
              </a:rPr>
              <a:t>PLEASE EXPLAIN YOURSELF BY FACTOR-WISE; WE MAY ASK YOU THE EXPLANATION OF SOME FACTORS</a:t>
            </a:r>
            <a:endParaRPr lang="ms-MY" sz="1600" b="1" dirty="0">
              <a:solidFill>
                <a:srgbClr val="FF0000"/>
              </a:solidFill>
            </a:endParaRPr>
          </a:p>
        </p:txBody>
      </p:sp>
    </p:spTree>
    <p:extLst>
      <p:ext uri="{BB962C8B-B14F-4D97-AF65-F5344CB8AC3E}">
        <p14:creationId xmlns:p14="http://schemas.microsoft.com/office/powerpoint/2010/main" val="359028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2292</Words>
  <Application>Microsoft Office PowerPoint</Application>
  <PresentationFormat>Widescreen</PresentationFormat>
  <Paragraphs>317</Paragraphs>
  <Slides>43</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arial</vt:lpstr>
      <vt:lpstr>Calibri</vt:lpstr>
      <vt:lpstr>Calibri Light</vt:lpstr>
      <vt:lpstr>Times New Roman</vt:lpstr>
      <vt:lpstr>Office Theme</vt:lpstr>
      <vt:lpstr>Learning Unit 2  Site and species selection and hatchery design</vt:lpstr>
      <vt:lpstr>Under this learning unit, you will learn the: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CHUAH KEE MAN</dc:creator>
  <cp:lastModifiedBy>user</cp:lastModifiedBy>
  <cp:revision>6</cp:revision>
  <dcterms:created xsi:type="dcterms:W3CDTF">2016-07-26T11:23:57Z</dcterms:created>
  <dcterms:modified xsi:type="dcterms:W3CDTF">2018-11-07T19:04:37Z</dcterms:modified>
</cp:coreProperties>
</file>