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29"/>
  </p:notesMasterIdLst>
  <p:sldIdLst>
    <p:sldId id="280" r:id="rId5"/>
    <p:sldId id="257" r:id="rId6"/>
    <p:sldId id="260" r:id="rId7"/>
    <p:sldId id="258" r:id="rId8"/>
    <p:sldId id="262" r:id="rId9"/>
    <p:sldId id="261" r:id="rId10"/>
    <p:sldId id="263" r:id="rId11"/>
    <p:sldId id="264" r:id="rId12"/>
    <p:sldId id="265" r:id="rId13"/>
    <p:sldId id="266" r:id="rId14"/>
    <p:sldId id="267" r:id="rId15"/>
    <p:sldId id="269" r:id="rId16"/>
    <p:sldId id="270" r:id="rId17"/>
    <p:sldId id="271" r:id="rId18"/>
    <p:sldId id="272" r:id="rId19"/>
    <p:sldId id="273" r:id="rId20"/>
    <p:sldId id="274" r:id="rId21"/>
    <p:sldId id="275" r:id="rId22"/>
    <p:sldId id="276" r:id="rId23"/>
    <p:sldId id="268" r:id="rId24"/>
    <p:sldId id="259" r:id="rId25"/>
    <p:sldId id="277" r:id="rId26"/>
    <p:sldId id="278" r:id="rId27"/>
    <p:sldId id="279"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5"/>
    <p:restoredTop sz="94674"/>
  </p:normalViewPr>
  <p:slideViewPr>
    <p:cSldViewPr snapToGrid="0" snapToObjects="1">
      <p:cViewPr>
        <p:scale>
          <a:sx n="75" d="100"/>
          <a:sy n="75" d="100"/>
        </p:scale>
        <p:origin x="869" y="26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664FC5-CB81-6740-A71F-204E326DC17D}" type="datetimeFigureOut">
              <a:rPr lang="en-US" smtClean="0"/>
              <a:t>9/26/2017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EF233F-8FC3-3441-8721-A0F78330E9B4}" type="slidenum">
              <a:rPr lang="en-US" smtClean="0"/>
              <a:t>‹#›</a:t>
            </a:fld>
            <a:endParaRPr lang="en-US"/>
          </a:p>
        </p:txBody>
      </p:sp>
    </p:spTree>
    <p:extLst>
      <p:ext uri="{BB962C8B-B14F-4D97-AF65-F5344CB8AC3E}">
        <p14:creationId xmlns:p14="http://schemas.microsoft.com/office/powerpoint/2010/main" val="1476687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EF233F-8FC3-3441-8721-A0F78330E9B4}" type="slidenum">
              <a:rPr lang="en-US" smtClean="0"/>
              <a:t>20</a:t>
            </a:fld>
            <a:endParaRPr lang="en-US"/>
          </a:p>
        </p:txBody>
      </p:sp>
    </p:spTree>
    <p:extLst>
      <p:ext uri="{BB962C8B-B14F-4D97-AF65-F5344CB8AC3E}">
        <p14:creationId xmlns:p14="http://schemas.microsoft.com/office/powerpoint/2010/main" val="2155981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15546AE-B187-2F42-92FA-12C15B1E5D77}" type="datetime1">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82A6-5F09-1741-A789-B14BA6F20051}" type="slidenum">
              <a:rPr lang="en-US" smtClean="0"/>
              <a:t>‹#›</a:t>
            </a:fld>
            <a:endParaRPr lang="en-US"/>
          </a:p>
        </p:txBody>
      </p:sp>
    </p:spTree>
    <p:extLst>
      <p:ext uri="{BB962C8B-B14F-4D97-AF65-F5344CB8AC3E}">
        <p14:creationId xmlns:p14="http://schemas.microsoft.com/office/powerpoint/2010/main" val="3772848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B7FAFA4-CAAA-2245-A695-23E974EC9317}" type="datetime1">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82A6-5F09-1741-A789-B14BA6F20051}" type="slidenum">
              <a:rPr lang="en-US" smtClean="0"/>
              <a:t>‹#›</a:t>
            </a:fld>
            <a:endParaRPr lang="en-US"/>
          </a:p>
        </p:txBody>
      </p:sp>
    </p:spTree>
    <p:extLst>
      <p:ext uri="{BB962C8B-B14F-4D97-AF65-F5344CB8AC3E}">
        <p14:creationId xmlns:p14="http://schemas.microsoft.com/office/powerpoint/2010/main" val="1974748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0362"/>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1" y="360364"/>
            <a:ext cx="7734300" cy="581183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E52D8F-4C70-0743-A182-448D60C237F2}" type="datetime1">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82A6-5F09-1741-A789-B14BA6F20051}" type="slidenum">
              <a:rPr lang="en-US" smtClean="0"/>
              <a:t>‹#›</a:t>
            </a:fld>
            <a:endParaRPr lang="en-US"/>
          </a:p>
        </p:txBody>
      </p:sp>
    </p:spTree>
    <p:extLst>
      <p:ext uri="{BB962C8B-B14F-4D97-AF65-F5344CB8AC3E}">
        <p14:creationId xmlns:p14="http://schemas.microsoft.com/office/powerpoint/2010/main" val="2602287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72590" y="-209685"/>
            <a:ext cx="7320610" cy="1325562"/>
          </a:xfrm>
        </p:spPr>
        <p:txBody>
          <a:bodyPr>
            <a:normAutofit/>
          </a:bodyPr>
          <a:lstStyle>
            <a:lvl1pPr>
              <a:defRPr sz="3600">
                <a:latin typeface="Adobe Gothic Std B" panose="020B0800000000000000" pitchFamily="34" charset="-128"/>
                <a:ea typeface="Adobe Gothic Std B" panose="020B0800000000000000" pitchFamily="34" charset="-128"/>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CAF085-BC2F-A94C-A464-4DF1F290CADE}" type="datetime1">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82A6-5F09-1741-A789-B14BA6F20051}" type="slidenum">
              <a:rPr lang="en-US" smtClean="0"/>
              <a:t>‹#›</a:t>
            </a:fld>
            <a:endParaRPr lang="en-US"/>
          </a:p>
        </p:txBody>
      </p:sp>
      <p:cxnSp>
        <p:nvCxnSpPr>
          <p:cNvPr id="9" name="Straight Connector 8">
            <a:extLst>
              <a:ext uri="{FF2B5EF4-FFF2-40B4-BE49-F238E27FC236}">
                <a16:creationId xmlns:a16="http://schemas.microsoft.com/office/drawing/2014/main" id="{56E124D4-3F83-4C92-B267-AD3B659826AC}"/>
              </a:ext>
            </a:extLst>
          </p:cNvPr>
          <p:cNvCxnSpPr/>
          <p:nvPr/>
        </p:nvCxnSpPr>
        <p:spPr>
          <a:xfrm>
            <a:off x="838200" y="6082522"/>
            <a:ext cx="10522527" cy="0"/>
          </a:xfrm>
          <a:prstGeom prst="line">
            <a:avLst/>
          </a:prstGeom>
          <a:ln w="12700"/>
        </p:spPr>
        <p:style>
          <a:lnRef idx="1">
            <a:schemeClr val="dk1"/>
          </a:lnRef>
          <a:fillRef idx="0">
            <a:schemeClr val="dk1"/>
          </a:fillRef>
          <a:effectRef idx="0">
            <a:schemeClr val="dk1"/>
          </a:effectRef>
          <a:fontRef idx="minor">
            <a:schemeClr val="tx1"/>
          </a:fontRef>
        </p:style>
      </p:cxnSp>
      <p:pic>
        <p:nvPicPr>
          <p:cNvPr id="11" name="Picture 10">
            <a:extLst>
              <a:ext uri="{FF2B5EF4-FFF2-40B4-BE49-F238E27FC236}">
                <a16:creationId xmlns:a16="http://schemas.microsoft.com/office/drawing/2014/main" id="{F3596DAA-5004-4FB9-B045-31BD754E9DF8}"/>
              </a:ext>
            </a:extLst>
          </p:cNvPr>
          <p:cNvPicPr>
            <a:picLocks noChangeAspect="1"/>
          </p:cNvPicPr>
          <p:nvPr/>
        </p:nvPicPr>
        <p:blipFill>
          <a:blip r:embed="rId2"/>
          <a:stretch>
            <a:fillRect/>
          </a:stretch>
        </p:blipFill>
        <p:spPr>
          <a:xfrm>
            <a:off x="9093200" y="1"/>
            <a:ext cx="3098800" cy="944396"/>
          </a:xfrm>
          <a:prstGeom prst="rect">
            <a:avLst/>
          </a:prstGeom>
        </p:spPr>
      </p:pic>
      <p:pic>
        <p:nvPicPr>
          <p:cNvPr id="13" name="Picture 12">
            <a:extLst>
              <a:ext uri="{FF2B5EF4-FFF2-40B4-BE49-F238E27FC236}">
                <a16:creationId xmlns:a16="http://schemas.microsoft.com/office/drawing/2014/main" id="{59C6C005-1664-41F8-9D7D-6B63D5598284}"/>
              </a:ext>
            </a:extLst>
          </p:cNvPr>
          <p:cNvPicPr>
            <a:picLocks noChangeAspect="1"/>
          </p:cNvPicPr>
          <p:nvPr/>
        </p:nvPicPr>
        <p:blipFill>
          <a:blip r:embed="rId3"/>
          <a:stretch>
            <a:fillRect/>
          </a:stretch>
        </p:blipFill>
        <p:spPr>
          <a:xfrm>
            <a:off x="111826" y="26916"/>
            <a:ext cx="1466601" cy="828864"/>
          </a:xfrm>
          <a:prstGeom prst="rect">
            <a:avLst/>
          </a:prstGeom>
        </p:spPr>
      </p:pic>
      <p:sp>
        <p:nvSpPr>
          <p:cNvPr id="14" name="Rectangle 13">
            <a:extLst>
              <a:ext uri="{FF2B5EF4-FFF2-40B4-BE49-F238E27FC236}">
                <a16:creationId xmlns:a16="http://schemas.microsoft.com/office/drawing/2014/main" id="{328A0382-D98D-4C1E-B57A-82A1CC99AA25}"/>
              </a:ext>
            </a:extLst>
          </p:cNvPr>
          <p:cNvSpPr/>
          <p:nvPr/>
        </p:nvSpPr>
        <p:spPr>
          <a:xfrm>
            <a:off x="0" y="882695"/>
            <a:ext cx="12192000" cy="131597"/>
          </a:xfrm>
          <a:prstGeom prst="rect">
            <a:avLst/>
          </a:prstGeom>
          <a:solidFill>
            <a:srgbClr val="FFC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E2B7AD3-C2FF-46A0-9829-717328682F11}"/>
              </a:ext>
            </a:extLst>
          </p:cNvPr>
          <p:cNvSpPr/>
          <p:nvPr/>
        </p:nvSpPr>
        <p:spPr>
          <a:xfrm>
            <a:off x="0" y="5982234"/>
            <a:ext cx="12192000" cy="131597"/>
          </a:xfrm>
          <a:prstGeom prst="rect">
            <a:avLst/>
          </a:prstGeom>
          <a:solidFill>
            <a:srgbClr val="FFC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52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12423"/>
            <a:ext cx="10515600" cy="2851208"/>
          </a:xfrm>
        </p:spPr>
        <p:txBody>
          <a:bodyPr anchor="b">
            <a:normAutofit/>
          </a:bodyPr>
          <a:lstStyle>
            <a:lvl1pPr>
              <a:defRPr sz="6000" b="0"/>
            </a:lvl1pPr>
          </a:lstStyle>
          <a:p>
            <a:r>
              <a:rPr lang="en-US" smtClean="0"/>
              <a:t>Click to edit Master title style</a:t>
            </a:r>
            <a:endParaRPr lang="en-US" dirty="0"/>
          </a:p>
        </p:txBody>
      </p:sp>
      <p:sp>
        <p:nvSpPr>
          <p:cNvPr id="3" name="Text Placeholder 2"/>
          <p:cNvSpPr>
            <a:spLocks noGrp="1"/>
          </p:cNvSpPr>
          <p:nvPr>
            <p:ph type="body" idx="1"/>
          </p:nvPr>
        </p:nvSpPr>
        <p:spPr>
          <a:xfrm>
            <a:off x="831851" y="4552635"/>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2D7F712-F9CC-7247-B1E9-97C35F779B98}" type="datetime1">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82A6-5F09-1741-A789-B14BA6F20051}" type="slidenum">
              <a:rPr lang="en-US" smtClean="0"/>
              <a:t>‹#›</a:t>
            </a:fld>
            <a:endParaRPr lang="en-US"/>
          </a:p>
        </p:txBody>
      </p:sp>
    </p:spTree>
    <p:extLst>
      <p:ext uri="{BB962C8B-B14F-4D97-AF65-F5344CB8AC3E}">
        <p14:creationId xmlns:p14="http://schemas.microsoft.com/office/powerpoint/2010/main" val="2566252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45127" y="1828802"/>
            <a:ext cx="5181600" cy="435133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8802"/>
            <a:ext cx="5181600" cy="435133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F491991-4D48-3B4B-A2AD-B06310B54290}" type="datetime1">
              <a:rPr lang="en-US" smtClean="0"/>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B182A6-5F09-1741-A789-B14BA6F20051}" type="slidenum">
              <a:rPr lang="en-US" smtClean="0"/>
              <a:t>‹#›</a:t>
            </a:fld>
            <a:endParaRPr lang="en-US"/>
          </a:p>
        </p:txBody>
      </p:sp>
    </p:spTree>
    <p:extLst>
      <p:ext uri="{BB962C8B-B14F-4D97-AF65-F5344CB8AC3E}">
        <p14:creationId xmlns:p14="http://schemas.microsoft.com/office/powerpoint/2010/main" val="2271011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2"/>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45127" y="2507552"/>
            <a:ext cx="5156200" cy="36805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1"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1" y="2507552"/>
            <a:ext cx="5181601" cy="36805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E140358-EF03-C74D-8610-BB1025B8B52F}" type="datetime1">
              <a:rPr lang="en-US" smtClean="0"/>
              <a:t>9/26/2017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B182A6-5F09-1741-A789-B14BA6F20051}"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949121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2355AA4-5A90-1F47-8216-C6BE0C7F0330}" type="datetime1">
              <a:rPr lang="en-US" smtClean="0"/>
              <a:t>9/26/2017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B182A6-5F09-1741-A789-B14BA6F20051}"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310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11F37A-803A-C54A-AC17-178240B63998}" type="datetime1">
              <a:rPr lang="en-US" smtClean="0"/>
              <a:t>9/26/2017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B182A6-5F09-1741-A789-B14BA6F20051}" type="slidenum">
              <a:rPr lang="en-US" smtClean="0"/>
              <a:t>‹#›</a:t>
            </a:fld>
            <a:endParaRPr lang="en-US"/>
          </a:p>
        </p:txBody>
      </p:sp>
    </p:spTree>
    <p:extLst>
      <p:ext uri="{BB962C8B-B14F-4D97-AF65-F5344CB8AC3E}">
        <p14:creationId xmlns:p14="http://schemas.microsoft.com/office/powerpoint/2010/main" val="3820022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2"/>
            <a:ext cx="3931920" cy="1600197"/>
          </a:xfrm>
        </p:spPr>
        <p:txBody>
          <a:bodyPr anchor="b">
            <a:normAutofit/>
          </a:bodyPr>
          <a:lstStyle>
            <a:lvl1pPr>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A989C05-378F-F242-A9E9-F7E0228858B0}" type="datetime1">
              <a:rPr lang="en-US" smtClean="0"/>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B182A6-5F09-1741-A789-B14BA6F20051}" type="slidenum">
              <a:rPr lang="en-US" smtClean="0"/>
              <a:t>‹#›</a:t>
            </a:fld>
            <a:endParaRPr lang="en-US"/>
          </a:p>
        </p:txBody>
      </p:sp>
    </p:spTree>
    <p:extLst>
      <p:ext uri="{BB962C8B-B14F-4D97-AF65-F5344CB8AC3E}">
        <p14:creationId xmlns:p14="http://schemas.microsoft.com/office/powerpoint/2010/main" val="2037658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D20AD93-5DDC-8144-AD20-1D6D98F16D34}" type="datetime1">
              <a:rPr lang="en-US" smtClean="0"/>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B182A6-5F09-1741-A789-B14BA6F20051}" type="slidenum">
              <a:rPr lang="en-US" smtClean="0"/>
              <a:t>‹#›</a:t>
            </a:fld>
            <a:endParaRPr lang="en-US"/>
          </a:p>
        </p:txBody>
      </p:sp>
    </p:spTree>
    <p:extLst>
      <p:ext uri="{BB962C8B-B14F-4D97-AF65-F5344CB8AC3E}">
        <p14:creationId xmlns:p14="http://schemas.microsoft.com/office/powerpoint/2010/main" val="3011913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45127" y="1828802"/>
            <a:ext cx="10515600" cy="435133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C7D05C4C-1A4C-1E40-9356-1D5401BF4F43}" type="datetime1">
              <a:rPr lang="en-US" smtClean="0"/>
              <a:t>9/26/2017</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7527" y="6356352"/>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F1B182A6-5F09-1741-A789-B14BA6F20051}" type="slidenum">
              <a:rPr lang="en-US" smtClean="0"/>
              <a:t>‹#›</a:t>
            </a:fld>
            <a:endParaRPr lang="en-US"/>
          </a:p>
        </p:txBody>
      </p:sp>
    </p:spTree>
    <p:extLst>
      <p:ext uri="{BB962C8B-B14F-4D97-AF65-F5344CB8AC3E}">
        <p14:creationId xmlns:p14="http://schemas.microsoft.com/office/powerpoint/2010/main" val="10874884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mashable.com/2010/11/22/technology-in-education/#iCG5WPfBX5qS" TargetMode="External"/><Relationship Id="rId2" Type="http://schemas.openxmlformats.org/officeDocument/2006/relationships/hyperlink" Target="http://www.edweek.org/ew/issues/technology-in-education/" TargetMode="External"/><Relationship Id="rId1" Type="http://schemas.openxmlformats.org/officeDocument/2006/relationships/slideLayout" Target="../slideLayouts/slideLayout2.xml"/><Relationship Id="rId5" Type="http://schemas.openxmlformats.org/officeDocument/2006/relationships/hyperlink" Target="https://thejournal.com/articles/2013/06/04/6-technology-challenges-facing-education.aspx" TargetMode="External"/><Relationship Id="rId4" Type="http://schemas.openxmlformats.org/officeDocument/2006/relationships/hyperlink" Target="https://antibullyingsoftware.com/blog/technology-in-education/11-types-of-education-software-available-to-school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C76C81F-5193-4B49-8E51-258D84D830C4}"/>
              </a:ext>
            </a:extLst>
          </p:cNvPr>
          <p:cNvSpPr/>
          <p:nvPr/>
        </p:nvSpPr>
        <p:spPr>
          <a:xfrm>
            <a:off x="-2" y="-5456"/>
            <a:ext cx="12192002" cy="1966094"/>
          </a:xfrm>
          <a:prstGeom prst="rect">
            <a:avLst/>
          </a:prstGeom>
          <a:solidFill>
            <a:schemeClr val="accent4"/>
          </a:soli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p>
        </p:txBody>
      </p:sp>
      <p:pic>
        <p:nvPicPr>
          <p:cNvPr id="1026" name="Picture 2" descr="Image result for technology + educ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7772" y="1955181"/>
            <a:ext cx="7354227" cy="4902819"/>
          </a:xfrm>
          <a:prstGeom prst="rect">
            <a:avLst/>
          </a:prstGeom>
          <a:noFill/>
          <a:extLst>
            <a:ext uri="{909E8E84-426E-40DD-AFC4-6F175D3DCCD1}">
              <a14:hiddenFill xmlns:a14="http://schemas.microsoft.com/office/drawing/2010/main">
                <a:solidFill>
                  <a:srgbClr val="FFFFFF"/>
                </a:solidFill>
              </a14:hiddenFill>
            </a:ext>
          </a:extLst>
        </p:spPr>
      </p:pic>
      <p:sp>
        <p:nvSpPr>
          <p:cNvPr id="6" name="Parallelogram 5">
            <a:extLst>
              <a:ext uri="{FF2B5EF4-FFF2-40B4-BE49-F238E27FC236}">
                <a16:creationId xmlns:a16="http://schemas.microsoft.com/office/drawing/2014/main" id="{969A6613-785C-4E4D-A80B-8187BAC59C53}"/>
              </a:ext>
            </a:extLst>
          </p:cNvPr>
          <p:cNvSpPr/>
          <p:nvPr/>
        </p:nvSpPr>
        <p:spPr>
          <a:xfrm flipH="1">
            <a:off x="3624578" y="-5456"/>
            <a:ext cx="2133601" cy="6857999"/>
          </a:xfrm>
          <a:prstGeom prst="parallelogram">
            <a:avLst>
              <a:gd name="adj" fmla="val 57031"/>
            </a:avLst>
          </a:prstGeom>
          <a:solidFill>
            <a:schemeClr val="accent4"/>
          </a:soli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a:stretch>
            <a:fillRect/>
          </a:stretch>
        </p:blipFill>
        <p:spPr>
          <a:xfrm>
            <a:off x="1843678" y="139200"/>
            <a:ext cx="8752294" cy="1676782"/>
          </a:xfrm>
          <a:prstGeom prst="rect">
            <a:avLst/>
          </a:prstGeom>
        </p:spPr>
      </p:pic>
      <p:pic>
        <p:nvPicPr>
          <p:cNvPr id="11" name="Picture 10"/>
          <p:cNvPicPr>
            <a:picLocks noChangeAspect="1"/>
          </p:cNvPicPr>
          <p:nvPr/>
        </p:nvPicPr>
        <p:blipFill>
          <a:blip r:embed="rId4"/>
          <a:stretch>
            <a:fillRect/>
          </a:stretch>
        </p:blipFill>
        <p:spPr>
          <a:xfrm>
            <a:off x="412382" y="3758512"/>
            <a:ext cx="3696542" cy="724065"/>
          </a:xfrm>
          <a:prstGeom prst="rect">
            <a:avLst/>
          </a:prstGeom>
        </p:spPr>
      </p:pic>
      <p:pic>
        <p:nvPicPr>
          <p:cNvPr id="13" name="Picture 12"/>
          <p:cNvPicPr>
            <a:picLocks noChangeAspect="1"/>
          </p:cNvPicPr>
          <p:nvPr/>
        </p:nvPicPr>
        <p:blipFill>
          <a:blip r:embed="rId5"/>
          <a:stretch>
            <a:fillRect/>
          </a:stretch>
        </p:blipFill>
        <p:spPr>
          <a:xfrm>
            <a:off x="531602" y="4566306"/>
            <a:ext cx="3458101" cy="1714145"/>
          </a:xfrm>
          <a:prstGeom prst="rect">
            <a:avLst/>
          </a:prstGeom>
        </p:spPr>
      </p:pic>
    </p:spTree>
    <p:extLst>
      <p:ext uri="{BB962C8B-B14F-4D97-AF65-F5344CB8AC3E}">
        <p14:creationId xmlns:p14="http://schemas.microsoft.com/office/powerpoint/2010/main" val="2261645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4190" y="95115"/>
            <a:ext cx="6914210" cy="1325562"/>
          </a:xfrm>
          <a:solidFill>
            <a:schemeClr val="bg1"/>
          </a:solidFill>
        </p:spPr>
        <p:txBody>
          <a:bodyPr>
            <a:noAutofit/>
          </a:bodyPr>
          <a:lstStyle/>
          <a:p>
            <a:r>
              <a:rPr lang="en-US" sz="4800" b="1" dirty="0">
                <a:solidFill>
                  <a:schemeClr val="accent5">
                    <a:lumMod val="50000"/>
                  </a:schemeClr>
                </a:solidFill>
              </a:rPr>
              <a:t>Open Educational Resources (OER)</a:t>
            </a:r>
          </a:p>
        </p:txBody>
      </p:sp>
      <p:sp>
        <p:nvSpPr>
          <p:cNvPr id="3" name="Content Placeholder 2"/>
          <p:cNvSpPr>
            <a:spLocks noGrp="1"/>
          </p:cNvSpPr>
          <p:nvPr>
            <p:ph idx="1"/>
          </p:nvPr>
        </p:nvSpPr>
        <p:spPr/>
        <p:txBody>
          <a:bodyPr/>
          <a:lstStyle/>
          <a:p>
            <a:r>
              <a:rPr lang="en-US" dirty="0" smtClean="0"/>
              <a:t>Rather than buying instructional contents, some may prefer using “open” digital education resources that are licensed in such as way that they can be freely used, revised and shared</a:t>
            </a:r>
          </a:p>
          <a:p>
            <a:r>
              <a:rPr lang="en-US" dirty="0" smtClean="0"/>
              <a:t>The trend to adopt OER and move away from textbooks has been accelerating </a:t>
            </a:r>
          </a:p>
          <a:p>
            <a:r>
              <a:rPr lang="en-US" dirty="0" smtClean="0"/>
              <a:t>While OER may allow access to wider array of digital materials and teachers more flexibility to customize instructional contents, but there are concerns about the quality of the open materials</a:t>
            </a:r>
            <a:endParaRPr lang="en-US" dirty="0"/>
          </a:p>
        </p:txBody>
      </p:sp>
      <p:sp>
        <p:nvSpPr>
          <p:cNvPr id="4" name="Slide Number Placeholder 3"/>
          <p:cNvSpPr>
            <a:spLocks noGrp="1"/>
          </p:cNvSpPr>
          <p:nvPr>
            <p:ph type="sldNum" sz="quarter" idx="12"/>
          </p:nvPr>
        </p:nvSpPr>
        <p:spPr/>
        <p:txBody>
          <a:bodyPr/>
          <a:lstStyle/>
          <a:p>
            <a:fld id="{F1B182A6-5F09-1741-A789-B14BA6F20051}" type="slidenum">
              <a:rPr lang="en-US" smtClean="0"/>
              <a:t>10</a:t>
            </a:fld>
            <a:endParaRPr lang="en-US"/>
          </a:p>
        </p:txBody>
      </p:sp>
    </p:spTree>
    <p:extLst>
      <p:ext uri="{BB962C8B-B14F-4D97-AF65-F5344CB8AC3E}">
        <p14:creationId xmlns:p14="http://schemas.microsoft.com/office/powerpoint/2010/main" val="606000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2590" y="0"/>
            <a:ext cx="7320610" cy="1325562"/>
          </a:xfrm>
          <a:solidFill>
            <a:schemeClr val="bg1"/>
          </a:solidFill>
        </p:spPr>
        <p:txBody>
          <a:bodyPr>
            <a:noAutofit/>
          </a:bodyPr>
          <a:lstStyle/>
          <a:p>
            <a:r>
              <a:rPr lang="en-US" sz="4800" b="1" dirty="0">
                <a:solidFill>
                  <a:schemeClr val="accent5">
                    <a:lumMod val="50000"/>
                  </a:schemeClr>
                </a:solidFill>
              </a:rPr>
              <a:t>Software for Educational Purposes</a:t>
            </a:r>
          </a:p>
        </p:txBody>
      </p:sp>
      <p:sp>
        <p:nvSpPr>
          <p:cNvPr id="3" name="Content Placeholder 2"/>
          <p:cNvSpPr>
            <a:spLocks noGrp="1"/>
          </p:cNvSpPr>
          <p:nvPr>
            <p:ph idx="1"/>
          </p:nvPr>
        </p:nvSpPr>
        <p:spPr>
          <a:xfrm>
            <a:off x="845127" y="1493522"/>
            <a:ext cx="10515600" cy="4351337"/>
          </a:xfrm>
        </p:spPr>
        <p:txBody>
          <a:bodyPr>
            <a:normAutofit lnSpcReduction="10000"/>
          </a:bodyPr>
          <a:lstStyle/>
          <a:p>
            <a:r>
              <a:rPr lang="en-US" dirty="0" smtClean="0"/>
              <a:t>Educational software can be either online or offline</a:t>
            </a:r>
          </a:p>
          <a:p>
            <a:r>
              <a:rPr lang="en-US" dirty="0" smtClean="0"/>
              <a:t>More importantly is a more cost effective solution for schools</a:t>
            </a:r>
          </a:p>
          <a:p>
            <a:r>
              <a:rPr lang="en-US" dirty="0" smtClean="0"/>
              <a:t>Different types of software will help in different aspects:</a:t>
            </a:r>
          </a:p>
          <a:p>
            <a:pPr lvl="1"/>
            <a:r>
              <a:rPr lang="en-US" dirty="0" smtClean="0"/>
              <a:t>Authoring systems</a:t>
            </a:r>
          </a:p>
          <a:p>
            <a:pPr lvl="1"/>
            <a:r>
              <a:rPr lang="en-US" dirty="0" smtClean="0"/>
              <a:t>Desktop publishing</a:t>
            </a:r>
          </a:p>
          <a:p>
            <a:pPr lvl="1"/>
            <a:r>
              <a:rPr lang="en-US" dirty="0" smtClean="0"/>
              <a:t>Graphic software</a:t>
            </a:r>
          </a:p>
          <a:p>
            <a:pPr lvl="1"/>
            <a:r>
              <a:rPr lang="en-US" dirty="0" smtClean="0"/>
              <a:t>Reference software</a:t>
            </a:r>
          </a:p>
          <a:p>
            <a:pPr lvl="1"/>
            <a:r>
              <a:rPr lang="en-US" dirty="0" smtClean="0"/>
              <a:t>Drill and Practice software</a:t>
            </a:r>
          </a:p>
          <a:p>
            <a:pPr lvl="1"/>
            <a:r>
              <a:rPr lang="en-US" dirty="0" smtClean="0"/>
              <a:t>Tutorial software</a:t>
            </a:r>
          </a:p>
          <a:p>
            <a:pPr lvl="1"/>
            <a:r>
              <a:rPr lang="en-US" dirty="0" smtClean="0"/>
              <a:t>Educational games</a:t>
            </a:r>
          </a:p>
          <a:p>
            <a:pPr lvl="1"/>
            <a:r>
              <a:rPr lang="en-US" dirty="0" smtClean="0"/>
              <a:t>Simulations</a:t>
            </a:r>
            <a:endParaRPr lang="en-US" dirty="0"/>
          </a:p>
        </p:txBody>
      </p:sp>
      <p:sp>
        <p:nvSpPr>
          <p:cNvPr id="4" name="Slide Number Placeholder 3"/>
          <p:cNvSpPr>
            <a:spLocks noGrp="1"/>
          </p:cNvSpPr>
          <p:nvPr>
            <p:ph type="sldNum" sz="quarter" idx="12"/>
          </p:nvPr>
        </p:nvSpPr>
        <p:spPr/>
        <p:txBody>
          <a:bodyPr/>
          <a:lstStyle/>
          <a:p>
            <a:fld id="{F1B182A6-5F09-1741-A789-B14BA6F20051}" type="slidenum">
              <a:rPr lang="en-US" smtClean="0"/>
              <a:t>11</a:t>
            </a:fld>
            <a:endParaRPr lang="en-US"/>
          </a:p>
        </p:txBody>
      </p:sp>
    </p:spTree>
    <p:extLst>
      <p:ext uri="{BB962C8B-B14F-4D97-AF65-F5344CB8AC3E}">
        <p14:creationId xmlns:p14="http://schemas.microsoft.com/office/powerpoint/2010/main" val="4228906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5">
                    <a:lumMod val="50000"/>
                  </a:schemeClr>
                </a:solidFill>
              </a:rPr>
              <a:t>Authoring Systems</a:t>
            </a:r>
          </a:p>
        </p:txBody>
      </p:sp>
      <p:sp>
        <p:nvSpPr>
          <p:cNvPr id="3" name="Content Placeholder 2"/>
          <p:cNvSpPr>
            <a:spLocks noGrp="1"/>
          </p:cNvSpPr>
          <p:nvPr>
            <p:ph idx="1"/>
          </p:nvPr>
        </p:nvSpPr>
        <p:spPr>
          <a:xfrm>
            <a:off x="753687" y="1290322"/>
            <a:ext cx="10515600" cy="4351337"/>
          </a:xfrm>
        </p:spPr>
        <p:txBody>
          <a:bodyPr/>
          <a:lstStyle/>
          <a:p>
            <a:r>
              <a:rPr lang="en-US" dirty="0" smtClean="0"/>
              <a:t>Help teachers to develop their own instructional software </a:t>
            </a:r>
          </a:p>
          <a:p>
            <a:r>
              <a:rPr lang="en-US" dirty="0" smtClean="0"/>
              <a:t>For example, creating electronic flash cards and tutorials</a:t>
            </a:r>
          </a:p>
          <a:p>
            <a:r>
              <a:rPr lang="en-US" dirty="0" smtClean="0"/>
              <a:t>There are even web-based authoring tools that would allow access from anywhere to create multimedia contents that can be used on websites. </a:t>
            </a:r>
          </a:p>
          <a:p>
            <a:r>
              <a:rPr lang="en-US" dirty="0" smtClean="0"/>
              <a:t>Example applications: </a:t>
            </a:r>
          </a:p>
          <a:p>
            <a:pPr lvl="1"/>
            <a:r>
              <a:rPr lang="en-US" dirty="0" smtClean="0"/>
              <a:t>Adobe Captivate</a:t>
            </a:r>
          </a:p>
          <a:p>
            <a:pPr lvl="1"/>
            <a:r>
              <a:rPr lang="en-US" dirty="0" smtClean="0"/>
              <a:t>Advanced eLearning Builder</a:t>
            </a:r>
          </a:p>
          <a:p>
            <a:pPr lvl="1"/>
            <a:r>
              <a:rPr lang="en-US" dirty="0" smtClean="0"/>
              <a:t>AMVONET Content Authoring Tools</a:t>
            </a:r>
          </a:p>
          <a:p>
            <a:pPr lvl="1"/>
            <a:r>
              <a:rPr lang="en-US" dirty="0" smtClean="0"/>
              <a:t>Document Suite</a:t>
            </a:r>
            <a:endParaRPr lang="en-US" dirty="0"/>
          </a:p>
        </p:txBody>
      </p:sp>
      <p:sp>
        <p:nvSpPr>
          <p:cNvPr id="4" name="Slide Number Placeholder 3"/>
          <p:cNvSpPr>
            <a:spLocks noGrp="1"/>
          </p:cNvSpPr>
          <p:nvPr>
            <p:ph type="sldNum" sz="quarter" idx="12"/>
          </p:nvPr>
        </p:nvSpPr>
        <p:spPr/>
        <p:txBody>
          <a:bodyPr/>
          <a:lstStyle/>
          <a:p>
            <a:fld id="{F1B182A6-5F09-1741-A789-B14BA6F20051}" type="slidenum">
              <a:rPr lang="en-US" smtClean="0"/>
              <a:t>12</a:t>
            </a:fld>
            <a:endParaRPr lang="en-US"/>
          </a:p>
        </p:txBody>
      </p:sp>
    </p:spTree>
    <p:extLst>
      <p:ext uri="{BB962C8B-B14F-4D97-AF65-F5344CB8AC3E}">
        <p14:creationId xmlns:p14="http://schemas.microsoft.com/office/powerpoint/2010/main" val="1434133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5">
                    <a:lumMod val="50000"/>
                  </a:schemeClr>
                </a:solidFill>
              </a:rPr>
              <a:t>Desktop Publishing</a:t>
            </a:r>
          </a:p>
        </p:txBody>
      </p:sp>
      <p:sp>
        <p:nvSpPr>
          <p:cNvPr id="3" name="Content Placeholder 2"/>
          <p:cNvSpPr>
            <a:spLocks noGrp="1"/>
          </p:cNvSpPr>
          <p:nvPr>
            <p:ph idx="1"/>
          </p:nvPr>
        </p:nvSpPr>
        <p:spPr>
          <a:xfrm>
            <a:off x="845127" y="1310642"/>
            <a:ext cx="10515600" cy="4351337"/>
          </a:xfrm>
        </p:spPr>
        <p:txBody>
          <a:bodyPr>
            <a:normAutofit/>
          </a:bodyPr>
          <a:lstStyle/>
          <a:p>
            <a:r>
              <a:rPr lang="en-US" sz="3200" dirty="0" smtClean="0"/>
              <a:t>Used to create design handouts, newsletters and flyers</a:t>
            </a:r>
          </a:p>
          <a:p>
            <a:r>
              <a:rPr lang="en-US" sz="3200" dirty="0" smtClean="0"/>
              <a:t>These will keep parents and students informed of the various activities.</a:t>
            </a:r>
          </a:p>
          <a:p>
            <a:r>
              <a:rPr lang="en-US" sz="3200" dirty="0" smtClean="0"/>
              <a:t>Example applications:</a:t>
            </a:r>
          </a:p>
          <a:p>
            <a:pPr lvl="1"/>
            <a:r>
              <a:rPr lang="en-US" sz="2800" dirty="0" err="1" smtClean="0"/>
              <a:t>PagePlus</a:t>
            </a:r>
            <a:r>
              <a:rPr lang="en-US" sz="2800" dirty="0" smtClean="0"/>
              <a:t> </a:t>
            </a:r>
          </a:p>
          <a:p>
            <a:pPr lvl="1"/>
            <a:r>
              <a:rPr lang="en-US" sz="2800" dirty="0" smtClean="0"/>
              <a:t>Microsoft Publisher</a:t>
            </a:r>
          </a:p>
          <a:p>
            <a:pPr lvl="1"/>
            <a:r>
              <a:rPr lang="en-US" sz="2800" dirty="0" smtClean="0"/>
              <a:t>PageMaker</a:t>
            </a:r>
          </a:p>
          <a:p>
            <a:pPr lvl="1"/>
            <a:r>
              <a:rPr lang="en-US" sz="2800" dirty="0" smtClean="0"/>
              <a:t>Express Publisher</a:t>
            </a:r>
          </a:p>
          <a:p>
            <a:pPr lvl="1"/>
            <a:r>
              <a:rPr lang="en-US" sz="2800" dirty="0" smtClean="0"/>
              <a:t>Easy Working Desktop Publisher</a:t>
            </a:r>
            <a:endParaRPr lang="en-US" sz="2800" dirty="0"/>
          </a:p>
        </p:txBody>
      </p:sp>
      <p:sp>
        <p:nvSpPr>
          <p:cNvPr id="4" name="Slide Number Placeholder 3"/>
          <p:cNvSpPr>
            <a:spLocks noGrp="1"/>
          </p:cNvSpPr>
          <p:nvPr>
            <p:ph type="sldNum" sz="quarter" idx="12"/>
          </p:nvPr>
        </p:nvSpPr>
        <p:spPr/>
        <p:txBody>
          <a:bodyPr/>
          <a:lstStyle/>
          <a:p>
            <a:fld id="{F1B182A6-5F09-1741-A789-B14BA6F20051}" type="slidenum">
              <a:rPr lang="en-US" smtClean="0"/>
              <a:t>13</a:t>
            </a:fld>
            <a:endParaRPr lang="en-US"/>
          </a:p>
        </p:txBody>
      </p:sp>
    </p:spTree>
    <p:extLst>
      <p:ext uri="{BB962C8B-B14F-4D97-AF65-F5344CB8AC3E}">
        <p14:creationId xmlns:p14="http://schemas.microsoft.com/office/powerpoint/2010/main" val="5508807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5">
                    <a:lumMod val="50000"/>
                  </a:schemeClr>
                </a:solidFill>
              </a:rPr>
              <a:t>Graphic Software</a:t>
            </a:r>
          </a:p>
        </p:txBody>
      </p:sp>
      <p:sp>
        <p:nvSpPr>
          <p:cNvPr id="3" name="Content Placeholder 2"/>
          <p:cNvSpPr>
            <a:spLocks noGrp="1"/>
          </p:cNvSpPr>
          <p:nvPr>
            <p:ph idx="1"/>
          </p:nvPr>
        </p:nvSpPr>
        <p:spPr>
          <a:xfrm>
            <a:off x="845127" y="1320802"/>
            <a:ext cx="10515600" cy="4351337"/>
          </a:xfrm>
        </p:spPr>
        <p:txBody>
          <a:bodyPr/>
          <a:lstStyle/>
          <a:p>
            <a:r>
              <a:rPr lang="en-US" dirty="0" smtClean="0"/>
              <a:t>Students can use graphic software to create and capture images for various learning activities</a:t>
            </a:r>
          </a:p>
          <a:p>
            <a:r>
              <a:rPr lang="en-US" dirty="0" smtClean="0"/>
              <a:t>These tools can be useful for creating online presentations</a:t>
            </a:r>
          </a:p>
          <a:p>
            <a:r>
              <a:rPr lang="en-US" dirty="0" smtClean="0"/>
              <a:t>Example applications:</a:t>
            </a:r>
          </a:p>
          <a:p>
            <a:pPr lvl="1"/>
            <a:r>
              <a:rPr lang="en-US" dirty="0" smtClean="0"/>
              <a:t>K-3D</a:t>
            </a:r>
          </a:p>
          <a:p>
            <a:pPr lvl="1"/>
            <a:r>
              <a:rPr lang="en-US" dirty="0" smtClean="0"/>
              <a:t>3DCrafter</a:t>
            </a:r>
          </a:p>
          <a:p>
            <a:pPr lvl="1"/>
            <a:r>
              <a:rPr lang="en-US" dirty="0" smtClean="0"/>
              <a:t>Blender</a:t>
            </a:r>
          </a:p>
          <a:p>
            <a:pPr lvl="1"/>
            <a:r>
              <a:rPr lang="en-US" dirty="0" smtClean="0"/>
              <a:t>Photoshop</a:t>
            </a:r>
          </a:p>
          <a:p>
            <a:pPr lvl="1"/>
            <a:r>
              <a:rPr lang="en-US" dirty="0" smtClean="0"/>
              <a:t>Google </a:t>
            </a:r>
            <a:r>
              <a:rPr lang="en-US" dirty="0" err="1" smtClean="0"/>
              <a:t>SketchUp</a:t>
            </a:r>
            <a:endParaRPr lang="en-US" dirty="0" smtClean="0"/>
          </a:p>
          <a:p>
            <a:pPr lvl="1"/>
            <a:r>
              <a:rPr lang="en-US" dirty="0" smtClean="0"/>
              <a:t>Art of Illusion</a:t>
            </a:r>
            <a:endParaRPr lang="en-US" dirty="0"/>
          </a:p>
        </p:txBody>
      </p:sp>
      <p:sp>
        <p:nvSpPr>
          <p:cNvPr id="4" name="Slide Number Placeholder 3"/>
          <p:cNvSpPr>
            <a:spLocks noGrp="1"/>
          </p:cNvSpPr>
          <p:nvPr>
            <p:ph type="sldNum" sz="quarter" idx="12"/>
          </p:nvPr>
        </p:nvSpPr>
        <p:spPr/>
        <p:txBody>
          <a:bodyPr/>
          <a:lstStyle/>
          <a:p>
            <a:fld id="{F1B182A6-5F09-1741-A789-B14BA6F20051}" type="slidenum">
              <a:rPr lang="en-US" smtClean="0"/>
              <a:t>14</a:t>
            </a:fld>
            <a:endParaRPr lang="en-US"/>
          </a:p>
        </p:txBody>
      </p:sp>
    </p:spTree>
    <p:extLst>
      <p:ext uri="{BB962C8B-B14F-4D97-AF65-F5344CB8AC3E}">
        <p14:creationId xmlns:p14="http://schemas.microsoft.com/office/powerpoint/2010/main" val="16275870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5">
                    <a:lumMod val="50000"/>
                  </a:schemeClr>
                </a:solidFill>
              </a:rPr>
              <a:t>Reference Software</a:t>
            </a:r>
          </a:p>
        </p:txBody>
      </p:sp>
      <p:sp>
        <p:nvSpPr>
          <p:cNvPr id="3" name="Content Placeholder 2"/>
          <p:cNvSpPr>
            <a:spLocks noGrp="1"/>
          </p:cNvSpPr>
          <p:nvPr>
            <p:ph idx="1"/>
          </p:nvPr>
        </p:nvSpPr>
        <p:spPr>
          <a:xfrm>
            <a:off x="733366" y="1005842"/>
            <a:ext cx="10706793" cy="5201918"/>
          </a:xfrm>
          <a:solidFill>
            <a:schemeClr val="bg1"/>
          </a:solidFill>
        </p:spPr>
        <p:txBody>
          <a:bodyPr>
            <a:noAutofit/>
          </a:bodyPr>
          <a:lstStyle/>
          <a:p>
            <a:r>
              <a:rPr lang="en-US" sz="3200" dirty="0" smtClean="0"/>
              <a:t>Reference software are </a:t>
            </a:r>
            <a:r>
              <a:rPr lang="en-US" sz="3200" dirty="0" smtClean="0"/>
              <a:t>useful </a:t>
            </a:r>
            <a:r>
              <a:rPr lang="en-US" sz="3200" dirty="0" smtClean="0"/>
              <a:t>for research project</a:t>
            </a:r>
          </a:p>
          <a:p>
            <a:r>
              <a:rPr lang="en-US" sz="3200" dirty="0" smtClean="0"/>
              <a:t>Comprehensive Encyclopedia, thesauruses, atlases and dictionaries; both online and offline edition</a:t>
            </a:r>
          </a:p>
          <a:p>
            <a:r>
              <a:rPr lang="en-US" sz="3200" dirty="0" smtClean="0"/>
              <a:t>Example applications:</a:t>
            </a:r>
          </a:p>
          <a:p>
            <a:pPr lvl="1"/>
            <a:r>
              <a:rPr lang="en-US" sz="2800" dirty="0" err="1" smtClean="0"/>
              <a:t>Bibme</a:t>
            </a:r>
            <a:endParaRPr lang="en-US" sz="2800" dirty="0" smtClean="0"/>
          </a:p>
          <a:p>
            <a:pPr lvl="1"/>
            <a:r>
              <a:rPr lang="en-US" sz="2800" dirty="0" smtClean="0"/>
              <a:t>Citation Machine</a:t>
            </a:r>
          </a:p>
          <a:p>
            <a:pPr lvl="1"/>
            <a:r>
              <a:rPr lang="en-US" sz="2800" dirty="0" smtClean="0"/>
              <a:t>Endnote</a:t>
            </a:r>
          </a:p>
          <a:p>
            <a:pPr lvl="1"/>
            <a:r>
              <a:rPr lang="en-US" sz="2800" dirty="0" err="1" smtClean="0"/>
              <a:t>Paperpile</a:t>
            </a:r>
            <a:endParaRPr lang="en-US" sz="2800" dirty="0" smtClean="0"/>
          </a:p>
          <a:p>
            <a:pPr lvl="1"/>
            <a:r>
              <a:rPr lang="en-US" sz="2800" dirty="0" smtClean="0"/>
              <a:t>Wiktionary</a:t>
            </a:r>
          </a:p>
          <a:p>
            <a:pPr lvl="1"/>
            <a:r>
              <a:rPr lang="en-US" sz="2800" dirty="0" smtClean="0"/>
              <a:t>Google Dictionary</a:t>
            </a:r>
          </a:p>
          <a:p>
            <a:pPr lvl="1"/>
            <a:r>
              <a:rPr lang="en-US" sz="2800" dirty="0" smtClean="0"/>
              <a:t>Cambridge Dictionary Online </a:t>
            </a:r>
            <a:endParaRPr lang="en-US" sz="2800" dirty="0"/>
          </a:p>
        </p:txBody>
      </p:sp>
      <p:sp>
        <p:nvSpPr>
          <p:cNvPr id="4" name="Slide Number Placeholder 3"/>
          <p:cNvSpPr>
            <a:spLocks noGrp="1"/>
          </p:cNvSpPr>
          <p:nvPr>
            <p:ph type="sldNum" sz="quarter" idx="12"/>
          </p:nvPr>
        </p:nvSpPr>
        <p:spPr/>
        <p:txBody>
          <a:bodyPr/>
          <a:lstStyle/>
          <a:p>
            <a:fld id="{F1B182A6-5F09-1741-A789-B14BA6F20051}" type="slidenum">
              <a:rPr lang="en-US" smtClean="0"/>
              <a:t>15</a:t>
            </a:fld>
            <a:endParaRPr lang="en-US"/>
          </a:p>
        </p:txBody>
      </p:sp>
    </p:spTree>
    <p:extLst>
      <p:ext uri="{BB962C8B-B14F-4D97-AF65-F5344CB8AC3E}">
        <p14:creationId xmlns:p14="http://schemas.microsoft.com/office/powerpoint/2010/main" val="8240225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2590" y="-209685"/>
            <a:ext cx="7869250" cy="1325562"/>
          </a:xfrm>
        </p:spPr>
        <p:txBody>
          <a:bodyPr>
            <a:noAutofit/>
          </a:bodyPr>
          <a:lstStyle/>
          <a:p>
            <a:r>
              <a:rPr lang="en-US" sz="4800" b="1" dirty="0">
                <a:solidFill>
                  <a:schemeClr val="accent5">
                    <a:lumMod val="50000"/>
                  </a:schemeClr>
                </a:solidFill>
              </a:rPr>
              <a:t>Drill and Practice Software</a:t>
            </a:r>
          </a:p>
        </p:txBody>
      </p:sp>
      <p:sp>
        <p:nvSpPr>
          <p:cNvPr id="3" name="Content Placeholder 2"/>
          <p:cNvSpPr>
            <a:spLocks noGrp="1"/>
          </p:cNvSpPr>
          <p:nvPr>
            <p:ph idx="1"/>
          </p:nvPr>
        </p:nvSpPr>
        <p:spPr>
          <a:xfrm>
            <a:off x="845127" y="1280162"/>
            <a:ext cx="10515600" cy="4351337"/>
          </a:xfrm>
        </p:spPr>
        <p:txBody>
          <a:bodyPr>
            <a:normAutofit/>
          </a:bodyPr>
          <a:lstStyle/>
          <a:p>
            <a:r>
              <a:rPr lang="en-US" sz="3600" dirty="0" smtClean="0"/>
              <a:t>Drill and practice software can be used to strengthen the existing skills set of the students</a:t>
            </a:r>
          </a:p>
          <a:p>
            <a:r>
              <a:rPr lang="en-US" sz="3600" dirty="0" smtClean="0"/>
              <a:t>It is useful to prepare students for exams and tests</a:t>
            </a:r>
          </a:p>
          <a:p>
            <a:r>
              <a:rPr lang="en-US" sz="3600" dirty="0" smtClean="0"/>
              <a:t>Various types of drill and practice applications:</a:t>
            </a:r>
          </a:p>
          <a:p>
            <a:pPr lvl="1"/>
            <a:r>
              <a:rPr lang="en-US" sz="3200" dirty="0" smtClean="0"/>
              <a:t>Flashcard Activities</a:t>
            </a:r>
          </a:p>
          <a:p>
            <a:pPr lvl="1"/>
            <a:r>
              <a:rPr lang="en-US" sz="3200" dirty="0" smtClean="0"/>
              <a:t>Branching Drills</a:t>
            </a:r>
          </a:p>
          <a:p>
            <a:pPr lvl="1"/>
            <a:r>
              <a:rPr lang="en-US" sz="3200" dirty="0" smtClean="0"/>
              <a:t>Extensive Feedback Activities</a:t>
            </a:r>
          </a:p>
        </p:txBody>
      </p:sp>
      <p:sp>
        <p:nvSpPr>
          <p:cNvPr id="4" name="Slide Number Placeholder 3"/>
          <p:cNvSpPr>
            <a:spLocks noGrp="1"/>
          </p:cNvSpPr>
          <p:nvPr>
            <p:ph type="sldNum" sz="quarter" idx="12"/>
          </p:nvPr>
        </p:nvSpPr>
        <p:spPr/>
        <p:txBody>
          <a:bodyPr/>
          <a:lstStyle/>
          <a:p>
            <a:fld id="{F1B182A6-5F09-1741-A789-B14BA6F20051}" type="slidenum">
              <a:rPr lang="en-US" smtClean="0"/>
              <a:t>16</a:t>
            </a:fld>
            <a:endParaRPr lang="en-US"/>
          </a:p>
        </p:txBody>
      </p:sp>
    </p:spTree>
    <p:extLst>
      <p:ext uri="{BB962C8B-B14F-4D97-AF65-F5344CB8AC3E}">
        <p14:creationId xmlns:p14="http://schemas.microsoft.com/office/powerpoint/2010/main" val="4849817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5">
                    <a:lumMod val="50000"/>
                  </a:schemeClr>
                </a:solidFill>
              </a:rPr>
              <a:t>Tutorial Software</a:t>
            </a:r>
          </a:p>
        </p:txBody>
      </p:sp>
      <p:sp>
        <p:nvSpPr>
          <p:cNvPr id="3" name="Content Placeholder 2"/>
          <p:cNvSpPr>
            <a:spLocks noGrp="1"/>
          </p:cNvSpPr>
          <p:nvPr>
            <p:ph idx="1"/>
          </p:nvPr>
        </p:nvSpPr>
        <p:spPr>
          <a:xfrm>
            <a:off x="845127" y="1219202"/>
            <a:ext cx="10515600" cy="4351337"/>
          </a:xfrm>
        </p:spPr>
        <p:txBody>
          <a:bodyPr>
            <a:noAutofit/>
          </a:bodyPr>
          <a:lstStyle/>
          <a:p>
            <a:r>
              <a:rPr lang="en-US" sz="3200" dirty="0" smtClean="0"/>
              <a:t>Teachers can teach students new lessons and provide them a platform through which they may learn the lesson at their own pace. </a:t>
            </a:r>
          </a:p>
          <a:p>
            <a:r>
              <a:rPr lang="en-US" sz="3200" dirty="0" smtClean="0"/>
              <a:t>Tutorial software consists of giving students information to learn, give them time to practice it and the evaluate their performance</a:t>
            </a:r>
          </a:p>
          <a:p>
            <a:r>
              <a:rPr lang="en-US" sz="3200" dirty="0" smtClean="0"/>
              <a:t>Example applications:</a:t>
            </a:r>
          </a:p>
          <a:p>
            <a:pPr lvl="1"/>
            <a:r>
              <a:rPr lang="en-US" sz="2800" dirty="0" smtClean="0"/>
              <a:t>Screen capture tools</a:t>
            </a:r>
          </a:p>
          <a:p>
            <a:pPr lvl="1"/>
            <a:r>
              <a:rPr lang="en-US" sz="2800" dirty="0" smtClean="0"/>
              <a:t>Video editing tools </a:t>
            </a:r>
          </a:p>
          <a:p>
            <a:pPr lvl="1"/>
            <a:r>
              <a:rPr lang="en-US" sz="2800" dirty="0" smtClean="0"/>
              <a:t>Animated tutorial tools</a:t>
            </a:r>
          </a:p>
        </p:txBody>
      </p:sp>
      <p:sp>
        <p:nvSpPr>
          <p:cNvPr id="4" name="Slide Number Placeholder 3"/>
          <p:cNvSpPr>
            <a:spLocks noGrp="1"/>
          </p:cNvSpPr>
          <p:nvPr>
            <p:ph type="sldNum" sz="quarter" idx="12"/>
          </p:nvPr>
        </p:nvSpPr>
        <p:spPr/>
        <p:txBody>
          <a:bodyPr/>
          <a:lstStyle/>
          <a:p>
            <a:fld id="{F1B182A6-5F09-1741-A789-B14BA6F20051}" type="slidenum">
              <a:rPr lang="en-US" smtClean="0"/>
              <a:t>17</a:t>
            </a:fld>
            <a:endParaRPr lang="en-US"/>
          </a:p>
        </p:txBody>
      </p:sp>
    </p:spTree>
    <p:extLst>
      <p:ext uri="{BB962C8B-B14F-4D97-AF65-F5344CB8AC3E}">
        <p14:creationId xmlns:p14="http://schemas.microsoft.com/office/powerpoint/2010/main" val="16191863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5">
                    <a:lumMod val="50000"/>
                  </a:schemeClr>
                </a:solidFill>
              </a:rPr>
              <a:t>Educational Games</a:t>
            </a:r>
          </a:p>
        </p:txBody>
      </p:sp>
      <p:sp>
        <p:nvSpPr>
          <p:cNvPr id="3" name="Content Placeholder 2"/>
          <p:cNvSpPr>
            <a:spLocks noGrp="1"/>
          </p:cNvSpPr>
          <p:nvPr>
            <p:ph idx="1"/>
          </p:nvPr>
        </p:nvSpPr>
        <p:spPr>
          <a:xfrm>
            <a:off x="753686" y="1239522"/>
            <a:ext cx="10909993" cy="4714238"/>
          </a:xfrm>
        </p:spPr>
        <p:txBody>
          <a:bodyPr/>
          <a:lstStyle/>
          <a:p>
            <a:r>
              <a:rPr lang="en-US" dirty="0" smtClean="0"/>
              <a:t>Gaming has very much of interest of many students, incorporating educational materials within the games would make the learning process much more interesting</a:t>
            </a:r>
          </a:p>
          <a:p>
            <a:r>
              <a:rPr lang="en-US" dirty="0" smtClean="0"/>
              <a:t>This type of software is very effective for younger children because it motivates them to learn</a:t>
            </a:r>
          </a:p>
          <a:p>
            <a:r>
              <a:rPr lang="en-US" dirty="0" smtClean="0"/>
              <a:t>Todays, many educational games are in the form of Apps running on tablets or smartphones:</a:t>
            </a:r>
          </a:p>
          <a:p>
            <a:pPr lvl="1"/>
            <a:r>
              <a:rPr lang="en-US" dirty="0" err="1" smtClean="0"/>
              <a:t>Balloony</a:t>
            </a:r>
            <a:r>
              <a:rPr lang="en-US" dirty="0" smtClean="0"/>
              <a:t> Word</a:t>
            </a:r>
          </a:p>
          <a:p>
            <a:pPr lvl="1"/>
            <a:r>
              <a:rPr lang="en-US" dirty="0" smtClean="0"/>
              <a:t>Scout’s ABC Garden</a:t>
            </a:r>
          </a:p>
          <a:p>
            <a:pPr lvl="1"/>
            <a:r>
              <a:rPr lang="en-US" dirty="0" smtClean="0"/>
              <a:t>Fish School HD </a:t>
            </a:r>
          </a:p>
          <a:p>
            <a:pPr lvl="1"/>
            <a:endParaRPr lang="en-US" dirty="0"/>
          </a:p>
        </p:txBody>
      </p:sp>
      <p:sp>
        <p:nvSpPr>
          <p:cNvPr id="4" name="Slide Number Placeholder 3"/>
          <p:cNvSpPr>
            <a:spLocks noGrp="1"/>
          </p:cNvSpPr>
          <p:nvPr>
            <p:ph type="sldNum" sz="quarter" idx="12"/>
          </p:nvPr>
        </p:nvSpPr>
        <p:spPr/>
        <p:txBody>
          <a:bodyPr/>
          <a:lstStyle/>
          <a:p>
            <a:fld id="{F1B182A6-5F09-1741-A789-B14BA6F20051}" type="slidenum">
              <a:rPr lang="en-US" smtClean="0"/>
              <a:t>18</a:t>
            </a:fld>
            <a:endParaRPr lang="en-US"/>
          </a:p>
        </p:txBody>
      </p:sp>
    </p:spTree>
    <p:extLst>
      <p:ext uri="{BB962C8B-B14F-4D97-AF65-F5344CB8AC3E}">
        <p14:creationId xmlns:p14="http://schemas.microsoft.com/office/powerpoint/2010/main" val="9564381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5">
                    <a:lumMod val="50000"/>
                  </a:schemeClr>
                </a:solidFill>
              </a:rPr>
              <a:t>Simulations</a:t>
            </a:r>
          </a:p>
        </p:txBody>
      </p:sp>
      <p:sp>
        <p:nvSpPr>
          <p:cNvPr id="3" name="Content Placeholder 2"/>
          <p:cNvSpPr>
            <a:spLocks noGrp="1"/>
          </p:cNvSpPr>
          <p:nvPr>
            <p:ph idx="1"/>
          </p:nvPr>
        </p:nvSpPr>
        <p:spPr>
          <a:xfrm>
            <a:off x="489526" y="965202"/>
            <a:ext cx="11133513" cy="4856478"/>
          </a:xfrm>
        </p:spPr>
        <p:txBody>
          <a:bodyPr>
            <a:noAutofit/>
          </a:bodyPr>
          <a:lstStyle/>
          <a:p>
            <a:r>
              <a:rPr lang="en-US" sz="3200" dirty="0" smtClean="0"/>
              <a:t>Simulation software enables teachers to teach students through virtual experience</a:t>
            </a:r>
          </a:p>
          <a:p>
            <a:r>
              <a:rPr lang="en-US" sz="3200" dirty="0" smtClean="0"/>
              <a:t>Without exposing the students to the real scenario, the students can learn from software the mimic the real life scenario and allow to make mistakes that are not harmful or destruction</a:t>
            </a:r>
          </a:p>
          <a:p>
            <a:r>
              <a:rPr lang="en-US" sz="3200" dirty="0" smtClean="0"/>
              <a:t>Example applications:</a:t>
            </a:r>
          </a:p>
          <a:p>
            <a:pPr lvl="1"/>
            <a:r>
              <a:rPr lang="en-US" sz="2800" dirty="0" smtClean="0"/>
              <a:t>Flight simulator</a:t>
            </a:r>
          </a:p>
          <a:p>
            <a:pPr lvl="1"/>
            <a:r>
              <a:rPr lang="en-US" sz="2800" dirty="0" smtClean="0"/>
              <a:t>Router simulator</a:t>
            </a:r>
          </a:p>
          <a:p>
            <a:pPr lvl="1"/>
            <a:r>
              <a:rPr lang="en-US" sz="2800" dirty="0" smtClean="0"/>
              <a:t>Forex simulator</a:t>
            </a:r>
          </a:p>
          <a:p>
            <a:pPr lvl="1"/>
            <a:r>
              <a:rPr lang="en-US" sz="2800" dirty="0" err="1" smtClean="0"/>
              <a:t>AnyLogic</a:t>
            </a:r>
            <a:r>
              <a:rPr lang="en-US" sz="2800" dirty="0" smtClean="0"/>
              <a:t> PLE</a:t>
            </a:r>
            <a:endParaRPr lang="en-US" sz="2800" dirty="0"/>
          </a:p>
        </p:txBody>
      </p:sp>
      <p:sp>
        <p:nvSpPr>
          <p:cNvPr id="4" name="Slide Number Placeholder 3"/>
          <p:cNvSpPr>
            <a:spLocks noGrp="1"/>
          </p:cNvSpPr>
          <p:nvPr>
            <p:ph type="sldNum" sz="quarter" idx="12"/>
          </p:nvPr>
        </p:nvSpPr>
        <p:spPr/>
        <p:txBody>
          <a:bodyPr/>
          <a:lstStyle/>
          <a:p>
            <a:fld id="{F1B182A6-5F09-1741-A789-B14BA6F20051}" type="slidenum">
              <a:rPr lang="en-US" smtClean="0"/>
              <a:t>19</a:t>
            </a:fld>
            <a:endParaRPr lang="en-US"/>
          </a:p>
        </p:txBody>
      </p:sp>
    </p:spTree>
    <p:extLst>
      <p:ext uri="{BB962C8B-B14F-4D97-AF65-F5344CB8AC3E}">
        <p14:creationId xmlns:p14="http://schemas.microsoft.com/office/powerpoint/2010/main" val="21005511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4670" y="-140288"/>
            <a:ext cx="7320610" cy="1325562"/>
          </a:xfrm>
        </p:spPr>
        <p:txBody>
          <a:bodyPr>
            <a:normAutofit/>
          </a:bodyPr>
          <a:lstStyle/>
          <a:p>
            <a:r>
              <a:rPr lang="en-US" sz="4800" b="1" dirty="0">
                <a:solidFill>
                  <a:schemeClr val="accent5">
                    <a:lumMod val="50000"/>
                  </a:schemeClr>
                </a:solidFill>
              </a:rPr>
              <a:t>Outlines</a:t>
            </a:r>
          </a:p>
        </p:txBody>
      </p:sp>
      <p:sp>
        <p:nvSpPr>
          <p:cNvPr id="3" name="Content Placeholder 2"/>
          <p:cNvSpPr>
            <a:spLocks noGrp="1"/>
          </p:cNvSpPr>
          <p:nvPr>
            <p:ph idx="1"/>
          </p:nvPr>
        </p:nvSpPr>
        <p:spPr/>
        <p:txBody>
          <a:bodyPr>
            <a:normAutofit/>
          </a:bodyPr>
          <a:lstStyle/>
          <a:p>
            <a:r>
              <a:rPr lang="en-US" sz="4000" dirty="0" smtClean="0"/>
              <a:t>Overview of computer technology in education</a:t>
            </a:r>
          </a:p>
          <a:p>
            <a:r>
              <a:rPr lang="en-US" sz="4000" dirty="0" smtClean="0"/>
              <a:t>Education software applications</a:t>
            </a:r>
          </a:p>
          <a:p>
            <a:r>
              <a:rPr lang="en-US" sz="4000" dirty="0" smtClean="0"/>
              <a:t>Issues and challenges</a:t>
            </a:r>
            <a:endParaRPr lang="en-US" sz="4000" dirty="0"/>
          </a:p>
        </p:txBody>
      </p:sp>
      <p:sp>
        <p:nvSpPr>
          <p:cNvPr id="4" name="Slide Number Placeholder 3"/>
          <p:cNvSpPr>
            <a:spLocks noGrp="1"/>
          </p:cNvSpPr>
          <p:nvPr>
            <p:ph type="sldNum" sz="quarter" idx="12"/>
          </p:nvPr>
        </p:nvSpPr>
        <p:spPr/>
        <p:txBody>
          <a:bodyPr/>
          <a:lstStyle/>
          <a:p>
            <a:fld id="{F1B182A6-5F09-1741-A789-B14BA6F20051}" type="slidenum">
              <a:rPr lang="en-US" smtClean="0"/>
              <a:t>2</a:t>
            </a:fld>
            <a:endParaRPr lang="en-US"/>
          </a:p>
        </p:txBody>
      </p:sp>
    </p:spTree>
    <p:extLst>
      <p:ext uri="{BB962C8B-B14F-4D97-AF65-F5344CB8AC3E}">
        <p14:creationId xmlns:p14="http://schemas.microsoft.com/office/powerpoint/2010/main" val="15745530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accent5">
                    <a:lumMod val="50000"/>
                  </a:schemeClr>
                </a:solidFill>
              </a:rPr>
              <a:t>Benefits of Educational Software</a:t>
            </a:r>
          </a:p>
        </p:txBody>
      </p:sp>
      <p:sp>
        <p:nvSpPr>
          <p:cNvPr id="3" name="Content Placeholder 2"/>
          <p:cNvSpPr>
            <a:spLocks noGrp="1"/>
          </p:cNvSpPr>
          <p:nvPr>
            <p:ph idx="1"/>
          </p:nvPr>
        </p:nvSpPr>
        <p:spPr>
          <a:xfrm>
            <a:off x="845127" y="1290322"/>
            <a:ext cx="10515600" cy="4351337"/>
          </a:xfrm>
        </p:spPr>
        <p:txBody>
          <a:bodyPr>
            <a:normAutofit/>
          </a:bodyPr>
          <a:lstStyle/>
          <a:p>
            <a:r>
              <a:rPr lang="en-US" sz="3600" dirty="0" smtClean="0"/>
              <a:t>Incorporates multimedia contents </a:t>
            </a:r>
          </a:p>
          <a:p>
            <a:r>
              <a:rPr lang="en-US" sz="3600" dirty="0" smtClean="0"/>
              <a:t>Gives users a high level of interactivity</a:t>
            </a:r>
          </a:p>
          <a:p>
            <a:endParaRPr lang="en-US" sz="3600" dirty="0"/>
          </a:p>
          <a:p>
            <a:r>
              <a:rPr lang="en-US" sz="3600" dirty="0" smtClean="0">
                <a:solidFill>
                  <a:schemeClr val="accent6">
                    <a:lumMod val="75000"/>
                  </a:schemeClr>
                </a:solidFill>
              </a:rPr>
              <a:t>Lets discuss what other benefits you may realize?  </a:t>
            </a:r>
          </a:p>
          <a:p>
            <a:endParaRPr lang="en-US" sz="3600" dirty="0"/>
          </a:p>
        </p:txBody>
      </p:sp>
      <p:sp>
        <p:nvSpPr>
          <p:cNvPr id="4" name="Slide Number Placeholder 3"/>
          <p:cNvSpPr>
            <a:spLocks noGrp="1"/>
          </p:cNvSpPr>
          <p:nvPr>
            <p:ph type="sldNum" sz="quarter" idx="12"/>
          </p:nvPr>
        </p:nvSpPr>
        <p:spPr/>
        <p:txBody>
          <a:bodyPr/>
          <a:lstStyle/>
          <a:p>
            <a:fld id="{F1B182A6-5F09-1741-A789-B14BA6F20051}" type="slidenum">
              <a:rPr lang="en-US" smtClean="0"/>
              <a:t>20</a:t>
            </a:fld>
            <a:endParaRPr lang="en-US"/>
          </a:p>
        </p:txBody>
      </p:sp>
    </p:spTree>
    <p:extLst>
      <p:ext uri="{BB962C8B-B14F-4D97-AF65-F5344CB8AC3E}">
        <p14:creationId xmlns:p14="http://schemas.microsoft.com/office/powerpoint/2010/main" val="21126331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5">
                    <a:lumMod val="50000"/>
                  </a:schemeClr>
                </a:solidFill>
              </a:rPr>
              <a:t>Challenges</a:t>
            </a:r>
          </a:p>
        </p:txBody>
      </p:sp>
      <p:sp>
        <p:nvSpPr>
          <p:cNvPr id="3" name="Content Placeholder 2"/>
          <p:cNvSpPr>
            <a:spLocks noGrp="1"/>
          </p:cNvSpPr>
          <p:nvPr>
            <p:ph idx="1"/>
          </p:nvPr>
        </p:nvSpPr>
        <p:spPr>
          <a:xfrm>
            <a:off x="845127" y="1239522"/>
            <a:ext cx="10515600" cy="4351337"/>
          </a:xfrm>
        </p:spPr>
        <p:txBody>
          <a:bodyPr/>
          <a:lstStyle/>
          <a:p>
            <a:r>
              <a:rPr lang="en-US" dirty="0" smtClean="0"/>
              <a:t>Implementation is the major challenge</a:t>
            </a:r>
          </a:p>
          <a:p>
            <a:r>
              <a:rPr lang="en-US" dirty="0" smtClean="0"/>
              <a:t>Massive investment in infrastructure</a:t>
            </a:r>
          </a:p>
          <a:p>
            <a:pPr lvl="1"/>
            <a:r>
              <a:rPr lang="en-US" dirty="0" smtClean="0"/>
              <a:t>Paying for device for 1-to-1 computing </a:t>
            </a:r>
          </a:p>
          <a:p>
            <a:pPr lvl="1"/>
            <a:r>
              <a:rPr lang="en-US" dirty="0" smtClean="0"/>
              <a:t>High speed network infrastructure</a:t>
            </a:r>
          </a:p>
          <a:p>
            <a:r>
              <a:rPr lang="en-US" dirty="0" smtClean="0"/>
              <a:t>Slow adoption by teachers </a:t>
            </a:r>
          </a:p>
          <a:p>
            <a:pPr lvl="1"/>
            <a:r>
              <a:rPr lang="en-US" dirty="0" smtClean="0"/>
              <a:t>Slow in transform the way they teach, despite the influx of new technology into the classroom</a:t>
            </a:r>
          </a:p>
          <a:p>
            <a:r>
              <a:rPr lang="en-US" dirty="0" smtClean="0"/>
              <a:t>Digital distraction</a:t>
            </a:r>
          </a:p>
          <a:p>
            <a:pPr lvl="1"/>
            <a:r>
              <a:rPr lang="en-US" dirty="0" smtClean="0"/>
              <a:t>Unequal access to technology</a:t>
            </a:r>
          </a:p>
          <a:p>
            <a:pPr lvl="1"/>
            <a:r>
              <a:rPr lang="en-US" dirty="0" smtClean="0"/>
              <a:t>Use of technology might widen the achievement gaps</a:t>
            </a:r>
          </a:p>
          <a:p>
            <a:endParaRPr lang="en-US" dirty="0"/>
          </a:p>
        </p:txBody>
      </p:sp>
      <p:sp>
        <p:nvSpPr>
          <p:cNvPr id="4" name="Slide Number Placeholder 3"/>
          <p:cNvSpPr>
            <a:spLocks noGrp="1"/>
          </p:cNvSpPr>
          <p:nvPr>
            <p:ph type="sldNum" sz="quarter" idx="12"/>
          </p:nvPr>
        </p:nvSpPr>
        <p:spPr/>
        <p:txBody>
          <a:bodyPr/>
          <a:lstStyle/>
          <a:p>
            <a:fld id="{F1B182A6-5F09-1741-A789-B14BA6F20051}" type="slidenum">
              <a:rPr lang="en-US" smtClean="0"/>
              <a:t>21</a:t>
            </a:fld>
            <a:endParaRPr lang="en-US"/>
          </a:p>
        </p:txBody>
      </p:sp>
    </p:spTree>
    <p:extLst>
      <p:ext uri="{BB962C8B-B14F-4D97-AF65-F5344CB8AC3E}">
        <p14:creationId xmlns:p14="http://schemas.microsoft.com/office/powerpoint/2010/main" val="15956500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2590" y="135755"/>
            <a:ext cx="7320610" cy="1325562"/>
          </a:xfrm>
          <a:solidFill>
            <a:schemeClr val="bg1"/>
          </a:solidFill>
        </p:spPr>
        <p:txBody>
          <a:bodyPr>
            <a:noAutofit/>
          </a:bodyPr>
          <a:lstStyle/>
          <a:p>
            <a:r>
              <a:rPr lang="en-US" sz="4800" b="1" dirty="0">
                <a:solidFill>
                  <a:schemeClr val="accent5">
                    <a:lumMod val="50000"/>
                  </a:schemeClr>
                </a:solidFill>
              </a:rPr>
              <a:t>Problems with Technology in Education</a:t>
            </a:r>
          </a:p>
        </p:txBody>
      </p:sp>
      <p:sp>
        <p:nvSpPr>
          <p:cNvPr id="3" name="Content Placeholder 2"/>
          <p:cNvSpPr>
            <a:spLocks noGrp="1"/>
          </p:cNvSpPr>
          <p:nvPr>
            <p:ph idx="1"/>
          </p:nvPr>
        </p:nvSpPr>
        <p:spPr/>
        <p:txBody>
          <a:bodyPr>
            <a:normAutofit lnSpcReduction="10000"/>
          </a:bodyPr>
          <a:lstStyle/>
          <a:p>
            <a:r>
              <a:rPr lang="en-US" dirty="0" smtClean="0"/>
              <a:t>The Band-Aid thinking</a:t>
            </a:r>
          </a:p>
          <a:p>
            <a:pPr lvl="1"/>
            <a:r>
              <a:rPr lang="en-US" dirty="0" smtClean="0"/>
              <a:t>Technology would not be effective in schools if it has not been planned out in a very precise manner.</a:t>
            </a:r>
          </a:p>
          <a:p>
            <a:pPr lvl="1"/>
            <a:r>
              <a:rPr lang="en-US" dirty="0" smtClean="0"/>
              <a:t>To cover all education problems in a Band-Aid may aggravate the issues</a:t>
            </a:r>
          </a:p>
          <a:p>
            <a:r>
              <a:rPr lang="en-US" dirty="0" smtClean="0"/>
              <a:t>The Facebook</a:t>
            </a:r>
          </a:p>
          <a:p>
            <a:pPr lvl="1"/>
            <a:r>
              <a:rPr lang="en-US" dirty="0" smtClean="0"/>
              <a:t>Putting a computer in front of students and expecting them not to go on Facebook or any other distracting non-school related site is kind of a joke.</a:t>
            </a:r>
          </a:p>
          <a:p>
            <a:r>
              <a:rPr lang="en-US" dirty="0" smtClean="0"/>
              <a:t>The old-timer</a:t>
            </a:r>
          </a:p>
          <a:p>
            <a:pPr lvl="1"/>
            <a:r>
              <a:rPr lang="en-US" dirty="0" smtClean="0"/>
              <a:t>Teachers refuse to utilize the technology given to them, either they are not properly trained for the technology or being push to incorporate technology into their teaching</a:t>
            </a:r>
          </a:p>
        </p:txBody>
      </p:sp>
      <p:sp>
        <p:nvSpPr>
          <p:cNvPr id="4" name="Slide Number Placeholder 3"/>
          <p:cNvSpPr>
            <a:spLocks noGrp="1"/>
          </p:cNvSpPr>
          <p:nvPr>
            <p:ph type="sldNum" sz="quarter" idx="12"/>
          </p:nvPr>
        </p:nvSpPr>
        <p:spPr/>
        <p:txBody>
          <a:bodyPr/>
          <a:lstStyle/>
          <a:p>
            <a:fld id="{F1B182A6-5F09-1741-A789-B14BA6F20051}" type="slidenum">
              <a:rPr lang="en-US" smtClean="0"/>
              <a:t>22</a:t>
            </a:fld>
            <a:endParaRPr lang="en-US"/>
          </a:p>
        </p:txBody>
      </p:sp>
    </p:spTree>
    <p:extLst>
      <p:ext uri="{BB962C8B-B14F-4D97-AF65-F5344CB8AC3E}">
        <p14:creationId xmlns:p14="http://schemas.microsoft.com/office/powerpoint/2010/main" val="15085993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2590" y="176395"/>
            <a:ext cx="7320610" cy="1325562"/>
          </a:xfrm>
          <a:solidFill>
            <a:schemeClr val="bg1"/>
          </a:solidFill>
        </p:spPr>
        <p:txBody>
          <a:bodyPr>
            <a:noAutofit/>
          </a:bodyPr>
          <a:lstStyle/>
          <a:p>
            <a:r>
              <a:rPr lang="en-US" sz="4800" b="1" dirty="0">
                <a:solidFill>
                  <a:schemeClr val="accent5">
                    <a:lumMod val="50000"/>
                  </a:schemeClr>
                </a:solidFill>
              </a:rPr>
              <a:t>Problems with Technology in Education</a:t>
            </a:r>
          </a:p>
        </p:txBody>
      </p:sp>
      <p:sp>
        <p:nvSpPr>
          <p:cNvPr id="3" name="Content Placeholder 2"/>
          <p:cNvSpPr>
            <a:spLocks noGrp="1"/>
          </p:cNvSpPr>
          <p:nvPr>
            <p:ph idx="1"/>
          </p:nvPr>
        </p:nvSpPr>
        <p:spPr/>
        <p:txBody>
          <a:bodyPr/>
          <a:lstStyle/>
          <a:p>
            <a:r>
              <a:rPr lang="en-US" dirty="0"/>
              <a:t>The crash</a:t>
            </a:r>
          </a:p>
          <a:p>
            <a:pPr lvl="1"/>
            <a:r>
              <a:rPr lang="en-US" dirty="0"/>
              <a:t>The popular excuse has changed from “it was the dog ate the homework” to “it was all done before it got erased!” </a:t>
            </a:r>
          </a:p>
          <a:p>
            <a:pPr lvl="1"/>
            <a:r>
              <a:rPr lang="en-US" dirty="0"/>
              <a:t>A lot more human error related issue that cause the lost of many working hours</a:t>
            </a:r>
          </a:p>
          <a:p>
            <a:r>
              <a:rPr lang="en-US" dirty="0"/>
              <a:t>The crutch</a:t>
            </a:r>
          </a:p>
          <a:p>
            <a:pPr lvl="1"/>
            <a:r>
              <a:rPr lang="en-US" dirty="0"/>
              <a:t>Students are so quickly to turn to the Internet for answers, and spelling is no longer something tested if everything is autocorrected and spell checked</a:t>
            </a:r>
          </a:p>
          <a:p>
            <a:pPr lvl="1"/>
            <a:r>
              <a:rPr lang="en-US" dirty="0"/>
              <a:t>This has made critical thinking to go down the tube</a:t>
            </a:r>
          </a:p>
          <a:p>
            <a:endParaRPr lang="en-US" dirty="0"/>
          </a:p>
        </p:txBody>
      </p:sp>
      <p:sp>
        <p:nvSpPr>
          <p:cNvPr id="4" name="Slide Number Placeholder 3"/>
          <p:cNvSpPr>
            <a:spLocks noGrp="1"/>
          </p:cNvSpPr>
          <p:nvPr>
            <p:ph type="sldNum" sz="quarter" idx="12"/>
          </p:nvPr>
        </p:nvSpPr>
        <p:spPr/>
        <p:txBody>
          <a:bodyPr/>
          <a:lstStyle/>
          <a:p>
            <a:fld id="{F1B182A6-5F09-1741-A789-B14BA6F20051}" type="slidenum">
              <a:rPr lang="en-US" smtClean="0"/>
              <a:t>23</a:t>
            </a:fld>
            <a:endParaRPr lang="en-US"/>
          </a:p>
        </p:txBody>
      </p:sp>
    </p:spTree>
    <p:extLst>
      <p:ext uri="{BB962C8B-B14F-4D97-AF65-F5344CB8AC3E}">
        <p14:creationId xmlns:p14="http://schemas.microsoft.com/office/powerpoint/2010/main" val="301290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5">
                    <a:lumMod val="50000"/>
                  </a:schemeClr>
                </a:solidFill>
              </a:rPr>
              <a:t>References:</a:t>
            </a:r>
          </a:p>
        </p:txBody>
      </p:sp>
      <p:sp>
        <p:nvSpPr>
          <p:cNvPr id="3" name="Content Placeholder 2"/>
          <p:cNvSpPr>
            <a:spLocks noGrp="1"/>
          </p:cNvSpPr>
          <p:nvPr>
            <p:ph idx="1"/>
          </p:nvPr>
        </p:nvSpPr>
        <p:spPr/>
        <p:txBody>
          <a:bodyPr>
            <a:normAutofit/>
          </a:bodyPr>
          <a:lstStyle/>
          <a:p>
            <a:r>
              <a:rPr lang="en-US" sz="2400" dirty="0" smtClean="0"/>
              <a:t>Technology in Education: An Overview</a:t>
            </a:r>
          </a:p>
          <a:p>
            <a:pPr lvl="1"/>
            <a:r>
              <a:rPr lang="en-US" sz="2000" dirty="0">
                <a:hlinkClick r:id="rId2"/>
              </a:rPr>
              <a:t>http://www.edweek.org/ew/issues/technology-in-education</a:t>
            </a:r>
            <a:r>
              <a:rPr lang="en-US" sz="2000" dirty="0" smtClean="0">
                <a:hlinkClick r:id="rId2"/>
              </a:rPr>
              <a:t>/</a:t>
            </a:r>
            <a:endParaRPr lang="en-US" sz="2000" dirty="0" smtClean="0"/>
          </a:p>
          <a:p>
            <a:r>
              <a:rPr lang="en-US" sz="2400" dirty="0" smtClean="0"/>
              <a:t>8 Ways Technology is Improving Education</a:t>
            </a:r>
          </a:p>
          <a:p>
            <a:pPr lvl="1"/>
            <a:r>
              <a:rPr lang="en-US" sz="2000" dirty="0">
                <a:hlinkClick r:id="rId3"/>
              </a:rPr>
              <a:t>http://mashable.com/2010/11/22/technology-in-education/#</a:t>
            </a:r>
            <a:r>
              <a:rPr lang="en-US" sz="2000" dirty="0" smtClean="0">
                <a:hlinkClick r:id="rId3"/>
              </a:rPr>
              <a:t>iCG5WPfBX5qS</a:t>
            </a:r>
            <a:endParaRPr lang="en-US" sz="2000" dirty="0"/>
          </a:p>
          <a:p>
            <a:r>
              <a:rPr lang="en-US" sz="2400" dirty="0" smtClean="0"/>
              <a:t>11 </a:t>
            </a:r>
            <a:r>
              <a:rPr lang="en-US" sz="2400" dirty="0"/>
              <a:t>Types of Education Software Available to Schools </a:t>
            </a:r>
          </a:p>
          <a:p>
            <a:pPr lvl="1"/>
            <a:r>
              <a:rPr lang="en-US" sz="2000" dirty="0">
                <a:hlinkClick r:id="rId4"/>
              </a:rPr>
              <a:t>https://antibullyingsoftware.com/blog/technology-in-education/11-types-of-education-software-available-to-schools/</a:t>
            </a:r>
            <a:endParaRPr lang="en-US" sz="2000" dirty="0"/>
          </a:p>
          <a:p>
            <a:r>
              <a:rPr lang="en-US" sz="2400" dirty="0" smtClean="0"/>
              <a:t>6 Technology Challenges Facing Education</a:t>
            </a:r>
          </a:p>
          <a:p>
            <a:pPr lvl="1"/>
            <a:r>
              <a:rPr lang="en-US" sz="2000" dirty="0">
                <a:hlinkClick r:id="rId5"/>
              </a:rPr>
              <a:t>https://</a:t>
            </a:r>
            <a:r>
              <a:rPr lang="en-US" sz="2000" dirty="0" smtClean="0">
                <a:hlinkClick r:id="rId5"/>
              </a:rPr>
              <a:t>thejournal.com/articles/2013/06/04/6-technology-challenges-facing-education.aspx</a:t>
            </a:r>
            <a:endParaRPr lang="en-US" sz="2000" dirty="0" smtClean="0"/>
          </a:p>
        </p:txBody>
      </p:sp>
      <p:sp>
        <p:nvSpPr>
          <p:cNvPr id="4" name="Slide Number Placeholder 3"/>
          <p:cNvSpPr>
            <a:spLocks noGrp="1"/>
          </p:cNvSpPr>
          <p:nvPr>
            <p:ph type="sldNum" sz="quarter" idx="12"/>
          </p:nvPr>
        </p:nvSpPr>
        <p:spPr/>
        <p:txBody>
          <a:bodyPr/>
          <a:lstStyle/>
          <a:p>
            <a:fld id="{F1B182A6-5F09-1741-A789-B14BA6F20051}" type="slidenum">
              <a:rPr lang="en-US" smtClean="0"/>
              <a:t>24</a:t>
            </a:fld>
            <a:endParaRPr lang="en-US"/>
          </a:p>
        </p:txBody>
      </p:sp>
    </p:spTree>
    <p:extLst>
      <p:ext uri="{BB962C8B-B14F-4D97-AF65-F5344CB8AC3E}">
        <p14:creationId xmlns:p14="http://schemas.microsoft.com/office/powerpoint/2010/main" val="11984230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5">
                    <a:lumMod val="50000"/>
                  </a:schemeClr>
                </a:solidFill>
              </a:rPr>
              <a:t>Overview</a:t>
            </a:r>
          </a:p>
        </p:txBody>
      </p:sp>
      <p:sp>
        <p:nvSpPr>
          <p:cNvPr id="3" name="Content Placeholder 2"/>
          <p:cNvSpPr>
            <a:spLocks noGrp="1"/>
          </p:cNvSpPr>
          <p:nvPr>
            <p:ph idx="1"/>
          </p:nvPr>
        </p:nvSpPr>
        <p:spPr>
          <a:xfrm>
            <a:off x="454602" y="990602"/>
            <a:ext cx="10515600" cy="4351337"/>
          </a:xfrm>
        </p:spPr>
        <p:txBody>
          <a:bodyPr>
            <a:noAutofit/>
          </a:bodyPr>
          <a:lstStyle/>
          <a:p>
            <a:r>
              <a:rPr lang="en-US" b="1" dirty="0">
                <a:solidFill>
                  <a:srgbClr val="FF0000"/>
                </a:solidFill>
              </a:rPr>
              <a:t>Educational technology </a:t>
            </a:r>
            <a:r>
              <a:rPr lang="en-US" dirty="0"/>
              <a:t>is the study and ethical practice of facilitating learning and improving performance by creating, using and managing appropriate technological processes and resources. </a:t>
            </a:r>
            <a:endParaRPr lang="en-US" dirty="0" smtClean="0"/>
          </a:p>
          <a:p>
            <a:r>
              <a:rPr lang="en-US" dirty="0" smtClean="0"/>
              <a:t>The </a:t>
            </a:r>
            <a:r>
              <a:rPr lang="en-US" dirty="0"/>
              <a:t>term educational technology is often associated with, and encompasses, instructional theory and learning theory.</a:t>
            </a:r>
            <a:endParaRPr lang="en-US" dirty="0" smtClean="0"/>
          </a:p>
          <a:p>
            <a:r>
              <a:rPr lang="en-US" dirty="0" smtClean="0"/>
              <a:t>The use of technology in education would enable</a:t>
            </a:r>
          </a:p>
          <a:p>
            <a:pPr lvl="1"/>
            <a:r>
              <a:rPr lang="en-US" dirty="0" smtClean="0"/>
              <a:t>Personalized learning</a:t>
            </a:r>
          </a:p>
          <a:p>
            <a:pPr lvl="1"/>
            <a:r>
              <a:rPr lang="en-US" dirty="0" smtClean="0"/>
              <a:t>Blended learning</a:t>
            </a:r>
          </a:p>
          <a:p>
            <a:pPr lvl="1"/>
            <a:r>
              <a:rPr lang="en-US" dirty="0" smtClean="0"/>
              <a:t>Online testing</a:t>
            </a:r>
          </a:p>
          <a:p>
            <a:pPr lvl="1"/>
            <a:r>
              <a:rPr lang="en-US" dirty="0" smtClean="0"/>
              <a:t>Digital materials</a:t>
            </a:r>
          </a:p>
          <a:p>
            <a:pPr lvl="1"/>
            <a:r>
              <a:rPr lang="en-US" dirty="0" smtClean="0"/>
              <a:t>Virtual education / distance learning</a:t>
            </a:r>
          </a:p>
          <a:p>
            <a:pPr lvl="1"/>
            <a:r>
              <a:rPr lang="en-US" dirty="0" smtClean="0"/>
              <a:t>Open educational resources</a:t>
            </a:r>
          </a:p>
          <a:p>
            <a:pPr lvl="1"/>
            <a:endParaRPr lang="en-US" dirty="0"/>
          </a:p>
        </p:txBody>
      </p:sp>
      <p:sp>
        <p:nvSpPr>
          <p:cNvPr id="4" name="Slide Number Placeholder 3"/>
          <p:cNvSpPr>
            <a:spLocks noGrp="1"/>
          </p:cNvSpPr>
          <p:nvPr>
            <p:ph type="sldNum" sz="quarter" idx="12"/>
          </p:nvPr>
        </p:nvSpPr>
        <p:spPr/>
        <p:txBody>
          <a:bodyPr/>
          <a:lstStyle/>
          <a:p>
            <a:fld id="{F1B182A6-5F09-1741-A789-B14BA6F20051}" type="slidenum">
              <a:rPr lang="en-US" smtClean="0"/>
              <a:t>3</a:t>
            </a:fld>
            <a:endParaRPr lang="en-US"/>
          </a:p>
        </p:txBody>
      </p:sp>
    </p:spTree>
    <p:extLst>
      <p:ext uri="{BB962C8B-B14F-4D97-AF65-F5344CB8AC3E}">
        <p14:creationId xmlns:p14="http://schemas.microsoft.com/office/powerpoint/2010/main" val="10040421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5">
                    <a:lumMod val="50000"/>
                  </a:schemeClr>
                </a:solidFill>
              </a:rPr>
              <a:t>Personalized Learning</a:t>
            </a:r>
          </a:p>
        </p:txBody>
      </p:sp>
      <p:sp>
        <p:nvSpPr>
          <p:cNvPr id="3" name="Content Placeholder 2"/>
          <p:cNvSpPr>
            <a:spLocks noGrp="1"/>
          </p:cNvSpPr>
          <p:nvPr>
            <p:ph idx="1"/>
          </p:nvPr>
        </p:nvSpPr>
        <p:spPr>
          <a:xfrm>
            <a:off x="845127" y="1402082"/>
            <a:ext cx="10515600" cy="4351337"/>
          </a:xfrm>
        </p:spPr>
        <p:txBody>
          <a:bodyPr>
            <a:normAutofit fontScale="92500" lnSpcReduction="10000"/>
          </a:bodyPr>
          <a:lstStyle/>
          <a:p>
            <a:r>
              <a:rPr lang="en-US" dirty="0" smtClean="0"/>
              <a:t>To meet the needs of ever-more-diverse student populations</a:t>
            </a:r>
          </a:p>
          <a:p>
            <a:r>
              <a:rPr lang="en-US" dirty="0" smtClean="0"/>
              <a:t>To offer unlimited options for tailoring education to each student’s academic strengths, weaknesses, interests, motivations, personal preferences and optimal pace of learning</a:t>
            </a:r>
          </a:p>
          <a:p>
            <a:pPr marL="228600" lvl="1">
              <a:spcBef>
                <a:spcPts val="1000"/>
              </a:spcBef>
            </a:pPr>
            <a:r>
              <a:rPr lang="en-US" sz="2800" dirty="0" smtClean="0"/>
              <a:t>Each student can have a “learner profile” that documents his / her strengths, weaknesses, preferences, and goals</a:t>
            </a:r>
          </a:p>
          <a:p>
            <a:pPr marL="228600" lvl="1">
              <a:spcBef>
                <a:spcPts val="1000"/>
              </a:spcBef>
            </a:pPr>
            <a:r>
              <a:rPr lang="en-US" sz="2800" dirty="0" smtClean="0"/>
              <a:t>Each student can pursue an individualized learning path to achieve personal academic goals</a:t>
            </a:r>
          </a:p>
          <a:p>
            <a:pPr marL="228600" lvl="1">
              <a:spcBef>
                <a:spcPts val="1000"/>
              </a:spcBef>
            </a:pPr>
            <a:r>
              <a:rPr lang="en-US" sz="2800" dirty="0" smtClean="0"/>
              <a:t>Each student can follow a “competency-based progression” to demonstrate mastery of a topic rather than time spent</a:t>
            </a:r>
          </a:p>
          <a:p>
            <a:pPr marL="228600" lvl="1">
              <a:spcBef>
                <a:spcPts val="1000"/>
              </a:spcBef>
            </a:pPr>
            <a:r>
              <a:rPr lang="en-US" sz="2800" dirty="0" smtClean="0"/>
              <a:t>Learning environment can now be made more flexible </a:t>
            </a:r>
          </a:p>
        </p:txBody>
      </p:sp>
      <p:sp>
        <p:nvSpPr>
          <p:cNvPr id="4" name="Slide Number Placeholder 3"/>
          <p:cNvSpPr>
            <a:spLocks noGrp="1"/>
          </p:cNvSpPr>
          <p:nvPr>
            <p:ph type="sldNum" sz="quarter" idx="12"/>
          </p:nvPr>
        </p:nvSpPr>
        <p:spPr/>
        <p:txBody>
          <a:bodyPr/>
          <a:lstStyle/>
          <a:p>
            <a:fld id="{F1B182A6-5F09-1741-A789-B14BA6F20051}" type="slidenum">
              <a:rPr lang="en-US" smtClean="0"/>
              <a:t>4</a:t>
            </a:fld>
            <a:endParaRPr lang="en-US"/>
          </a:p>
        </p:txBody>
      </p:sp>
    </p:spTree>
    <p:extLst>
      <p:ext uri="{BB962C8B-B14F-4D97-AF65-F5344CB8AC3E}">
        <p14:creationId xmlns:p14="http://schemas.microsoft.com/office/powerpoint/2010/main" val="19421715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5">
                    <a:lumMod val="50000"/>
                  </a:schemeClr>
                </a:solidFill>
              </a:rPr>
              <a:t>1-to-1 Computing</a:t>
            </a:r>
          </a:p>
        </p:txBody>
      </p:sp>
      <p:sp>
        <p:nvSpPr>
          <p:cNvPr id="3" name="Content Placeholder 2"/>
          <p:cNvSpPr>
            <a:spLocks noGrp="1"/>
          </p:cNvSpPr>
          <p:nvPr>
            <p:ph idx="1"/>
          </p:nvPr>
        </p:nvSpPr>
        <p:spPr>
          <a:xfrm>
            <a:off x="672407" y="1320802"/>
            <a:ext cx="10515600" cy="4351337"/>
          </a:xfrm>
        </p:spPr>
        <p:txBody>
          <a:bodyPr/>
          <a:lstStyle/>
          <a:p>
            <a:r>
              <a:rPr lang="en-US" dirty="0" smtClean="0"/>
              <a:t>In order to personalized learning, each student should have a device in hand </a:t>
            </a:r>
          </a:p>
          <a:p>
            <a:pPr lvl="1"/>
            <a:r>
              <a:rPr lang="en-US" dirty="0" smtClean="0"/>
              <a:t>To allow teachers and software to deliver more personalized contents and lessons to students</a:t>
            </a:r>
          </a:p>
          <a:p>
            <a:pPr lvl="1"/>
            <a:r>
              <a:rPr lang="en-US" dirty="0" smtClean="0"/>
              <a:t>To help students to become technologically skilled and literate, prepare them for modern workplaces</a:t>
            </a:r>
          </a:p>
          <a:p>
            <a:pPr lvl="1"/>
            <a:r>
              <a:rPr lang="en-US" dirty="0" smtClean="0"/>
              <a:t>To empower students to do more complex and creative works by allowing them to use digital and online application tools</a:t>
            </a:r>
          </a:p>
          <a:p>
            <a:pPr lvl="1"/>
            <a:r>
              <a:rPr lang="en-US" dirty="0" smtClean="0"/>
              <a:t>To improve the administration and management of students by making it easier to gather information on each student</a:t>
            </a:r>
          </a:p>
        </p:txBody>
      </p:sp>
      <p:sp>
        <p:nvSpPr>
          <p:cNvPr id="4" name="Slide Number Placeholder 3"/>
          <p:cNvSpPr>
            <a:spLocks noGrp="1"/>
          </p:cNvSpPr>
          <p:nvPr>
            <p:ph type="sldNum" sz="quarter" idx="12"/>
          </p:nvPr>
        </p:nvSpPr>
        <p:spPr/>
        <p:txBody>
          <a:bodyPr/>
          <a:lstStyle/>
          <a:p>
            <a:fld id="{F1B182A6-5F09-1741-A789-B14BA6F20051}" type="slidenum">
              <a:rPr lang="en-US" smtClean="0"/>
              <a:t>5</a:t>
            </a:fld>
            <a:endParaRPr lang="en-US"/>
          </a:p>
        </p:txBody>
      </p:sp>
    </p:spTree>
    <p:extLst>
      <p:ext uri="{BB962C8B-B14F-4D97-AF65-F5344CB8AC3E}">
        <p14:creationId xmlns:p14="http://schemas.microsoft.com/office/powerpoint/2010/main" val="7135899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5">
                    <a:lumMod val="50000"/>
                  </a:schemeClr>
                </a:solidFill>
              </a:rPr>
              <a:t>Blended Learning</a:t>
            </a:r>
          </a:p>
        </p:txBody>
      </p:sp>
      <p:sp>
        <p:nvSpPr>
          <p:cNvPr id="3" name="Content Placeholder 2"/>
          <p:cNvSpPr>
            <a:spLocks noGrp="1"/>
          </p:cNvSpPr>
          <p:nvPr>
            <p:ph idx="1"/>
          </p:nvPr>
        </p:nvSpPr>
        <p:spPr>
          <a:xfrm>
            <a:off x="702887" y="1463042"/>
            <a:ext cx="10515600" cy="4351337"/>
          </a:xfrm>
        </p:spPr>
        <p:txBody>
          <a:bodyPr/>
          <a:lstStyle/>
          <a:p>
            <a:r>
              <a:rPr lang="en-US" b="1" dirty="0" smtClean="0">
                <a:solidFill>
                  <a:srgbClr val="FF0000"/>
                </a:solidFill>
              </a:rPr>
              <a:t>Blended learning </a:t>
            </a:r>
            <a:r>
              <a:rPr lang="en-US" dirty="0" smtClean="0"/>
              <a:t>combines traditional, teacher-to-student lessons with technology-based instruction</a:t>
            </a:r>
          </a:p>
          <a:p>
            <a:r>
              <a:rPr lang="en-US" dirty="0" smtClean="0"/>
              <a:t>Provide students with more personalized instruction and smaller group experiences</a:t>
            </a:r>
          </a:p>
          <a:p>
            <a:r>
              <a:rPr lang="en-US" dirty="0" smtClean="0"/>
              <a:t>Can be cost saving by having larger class size (bigger traditional class, but smaller group instructions through technology)</a:t>
            </a:r>
          </a:p>
          <a:p>
            <a:r>
              <a:rPr lang="en-US" dirty="0" smtClean="0"/>
              <a:t>To provide teachers with data that is useful in making timely instructional decisions</a:t>
            </a:r>
          </a:p>
          <a:p>
            <a:r>
              <a:rPr lang="en-US" dirty="0" smtClean="0"/>
              <a:t>The effectiveness of blended learning is still arguable </a:t>
            </a:r>
            <a:endParaRPr lang="en-US" dirty="0"/>
          </a:p>
        </p:txBody>
      </p:sp>
      <p:sp>
        <p:nvSpPr>
          <p:cNvPr id="4" name="Slide Number Placeholder 3"/>
          <p:cNvSpPr>
            <a:spLocks noGrp="1"/>
          </p:cNvSpPr>
          <p:nvPr>
            <p:ph type="sldNum" sz="quarter" idx="12"/>
          </p:nvPr>
        </p:nvSpPr>
        <p:spPr/>
        <p:txBody>
          <a:bodyPr/>
          <a:lstStyle/>
          <a:p>
            <a:fld id="{F1B182A6-5F09-1741-A789-B14BA6F20051}" type="slidenum">
              <a:rPr lang="en-US" smtClean="0"/>
              <a:t>6</a:t>
            </a:fld>
            <a:endParaRPr lang="en-US"/>
          </a:p>
        </p:txBody>
      </p:sp>
    </p:spTree>
    <p:extLst>
      <p:ext uri="{BB962C8B-B14F-4D97-AF65-F5344CB8AC3E}">
        <p14:creationId xmlns:p14="http://schemas.microsoft.com/office/powerpoint/2010/main" val="8135291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3870" y="-179226"/>
            <a:ext cx="7320610" cy="1325562"/>
          </a:xfrm>
        </p:spPr>
        <p:txBody>
          <a:bodyPr>
            <a:normAutofit/>
          </a:bodyPr>
          <a:lstStyle/>
          <a:p>
            <a:r>
              <a:rPr lang="en-US" sz="4800" b="1" dirty="0">
                <a:solidFill>
                  <a:schemeClr val="accent5">
                    <a:lumMod val="50000"/>
                  </a:schemeClr>
                </a:solidFill>
              </a:rPr>
              <a:t>Online </a:t>
            </a:r>
            <a:r>
              <a:rPr lang="en-US" sz="4800" b="1" dirty="0" smtClean="0">
                <a:solidFill>
                  <a:schemeClr val="accent5">
                    <a:lumMod val="50000"/>
                  </a:schemeClr>
                </a:solidFill>
              </a:rPr>
              <a:t>Test</a:t>
            </a:r>
            <a:endParaRPr lang="en-US" sz="4800" b="1" dirty="0">
              <a:solidFill>
                <a:schemeClr val="accent5">
                  <a:lumMod val="50000"/>
                </a:schemeClr>
              </a:solidFill>
            </a:endParaRPr>
          </a:p>
        </p:txBody>
      </p:sp>
      <p:sp>
        <p:nvSpPr>
          <p:cNvPr id="3" name="Content Placeholder 2"/>
          <p:cNvSpPr>
            <a:spLocks noGrp="1"/>
          </p:cNvSpPr>
          <p:nvPr>
            <p:ph idx="1"/>
          </p:nvPr>
        </p:nvSpPr>
        <p:spPr>
          <a:xfrm>
            <a:off x="774007" y="1432562"/>
            <a:ext cx="10515600" cy="4351337"/>
          </a:xfrm>
        </p:spPr>
        <p:txBody>
          <a:bodyPr>
            <a:normAutofit/>
          </a:bodyPr>
          <a:lstStyle/>
          <a:p>
            <a:r>
              <a:rPr lang="en-US" b="1" dirty="0" smtClean="0">
                <a:solidFill>
                  <a:srgbClr val="FF0000"/>
                </a:solidFill>
              </a:rPr>
              <a:t>Online </a:t>
            </a:r>
            <a:r>
              <a:rPr lang="en-US" b="1" dirty="0" smtClean="0">
                <a:solidFill>
                  <a:srgbClr val="FF0000"/>
                </a:solidFill>
              </a:rPr>
              <a:t>test </a:t>
            </a:r>
            <a:r>
              <a:rPr lang="en-US" dirty="0" smtClean="0"/>
              <a:t>or online exams allow assessments to be delivered via technology rather than paper and pencil, that can be taken almost anywhere</a:t>
            </a:r>
          </a:p>
          <a:p>
            <a:r>
              <a:rPr lang="en-US" b="1" dirty="0" smtClean="0">
                <a:solidFill>
                  <a:srgbClr val="FF0000"/>
                </a:solidFill>
              </a:rPr>
              <a:t>Benefits: </a:t>
            </a:r>
            <a:r>
              <a:rPr lang="en-US" dirty="0" smtClean="0"/>
              <a:t>cost </a:t>
            </a:r>
            <a:r>
              <a:rPr lang="en-US" dirty="0" smtClean="0"/>
              <a:t>savings, ease of administration and analysis. </a:t>
            </a:r>
          </a:p>
          <a:p>
            <a:r>
              <a:rPr lang="en-US" dirty="0" smtClean="0"/>
              <a:t>Diagnose of students’ ability can be done almost in real time.</a:t>
            </a:r>
          </a:p>
          <a:p>
            <a:r>
              <a:rPr lang="en-US" b="1" dirty="0" smtClean="0">
                <a:solidFill>
                  <a:srgbClr val="FF0000"/>
                </a:solidFill>
              </a:rPr>
              <a:t>Challenges: </a:t>
            </a:r>
            <a:r>
              <a:rPr lang="en-US" dirty="0" smtClean="0"/>
              <a:t>Since </a:t>
            </a:r>
            <a:r>
              <a:rPr lang="en-US" dirty="0" smtClean="0"/>
              <a:t>it is online, online testing may experience cyber attacks, login problems and other technical errors. </a:t>
            </a:r>
          </a:p>
          <a:p>
            <a:r>
              <a:rPr lang="en-US" dirty="0" smtClean="0"/>
              <a:t>It also has been observed that students who take online version of the same exam score poorer than the paper version.</a:t>
            </a:r>
            <a:endParaRPr lang="en-US" dirty="0"/>
          </a:p>
        </p:txBody>
      </p:sp>
      <p:sp>
        <p:nvSpPr>
          <p:cNvPr id="4" name="Slide Number Placeholder 3"/>
          <p:cNvSpPr>
            <a:spLocks noGrp="1"/>
          </p:cNvSpPr>
          <p:nvPr>
            <p:ph type="sldNum" sz="quarter" idx="12"/>
          </p:nvPr>
        </p:nvSpPr>
        <p:spPr/>
        <p:txBody>
          <a:bodyPr/>
          <a:lstStyle/>
          <a:p>
            <a:fld id="{F1B182A6-5F09-1741-A789-B14BA6F20051}" type="slidenum">
              <a:rPr lang="en-US" smtClean="0"/>
              <a:t>7</a:t>
            </a:fld>
            <a:endParaRPr lang="en-US"/>
          </a:p>
        </p:txBody>
      </p:sp>
    </p:spTree>
    <p:extLst>
      <p:ext uri="{BB962C8B-B14F-4D97-AF65-F5344CB8AC3E}">
        <p14:creationId xmlns:p14="http://schemas.microsoft.com/office/powerpoint/2010/main" val="14255466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5">
                    <a:lumMod val="50000"/>
                  </a:schemeClr>
                </a:solidFill>
              </a:rPr>
              <a:t>Digital Materials </a:t>
            </a:r>
          </a:p>
        </p:txBody>
      </p:sp>
      <p:sp>
        <p:nvSpPr>
          <p:cNvPr id="3" name="Content Placeholder 2"/>
          <p:cNvSpPr>
            <a:spLocks noGrp="1"/>
          </p:cNvSpPr>
          <p:nvPr>
            <p:ph idx="1"/>
          </p:nvPr>
        </p:nvSpPr>
        <p:spPr>
          <a:xfrm>
            <a:off x="428567" y="1115877"/>
            <a:ext cx="10515600" cy="4351337"/>
          </a:xfrm>
        </p:spPr>
        <p:txBody>
          <a:bodyPr>
            <a:noAutofit/>
          </a:bodyPr>
          <a:lstStyle/>
          <a:p>
            <a:r>
              <a:rPr lang="en-US" sz="3200" dirty="0" smtClean="0"/>
              <a:t>Digital instructional content is the largest slice in the educational technology market</a:t>
            </a:r>
          </a:p>
          <a:p>
            <a:r>
              <a:rPr lang="en-US" sz="3200" dirty="0" smtClean="0"/>
              <a:t>Currently dominated by giant publishers who have been scrambling to transition from their print-centric legacy books to more digital version</a:t>
            </a:r>
          </a:p>
          <a:p>
            <a:r>
              <a:rPr lang="en-US" sz="3200" dirty="0" smtClean="0"/>
              <a:t>One of the benefit is the ability to personalize, higher engagement among students, enhanced ability to keep content up-to-date and current with greater interactivity</a:t>
            </a:r>
          </a:p>
          <a:p>
            <a:r>
              <a:rPr lang="en-US" sz="3200" dirty="0" smtClean="0"/>
              <a:t>Again, the transition to digital materials is happening slowly due to financial and technical reasons</a:t>
            </a:r>
            <a:endParaRPr lang="en-US" sz="3200" dirty="0"/>
          </a:p>
        </p:txBody>
      </p:sp>
      <p:sp>
        <p:nvSpPr>
          <p:cNvPr id="4" name="Slide Number Placeholder 3"/>
          <p:cNvSpPr>
            <a:spLocks noGrp="1"/>
          </p:cNvSpPr>
          <p:nvPr>
            <p:ph type="sldNum" sz="quarter" idx="12"/>
          </p:nvPr>
        </p:nvSpPr>
        <p:spPr/>
        <p:txBody>
          <a:bodyPr/>
          <a:lstStyle/>
          <a:p>
            <a:fld id="{F1B182A6-5F09-1741-A789-B14BA6F20051}" type="slidenum">
              <a:rPr lang="en-US" smtClean="0"/>
              <a:t>8</a:t>
            </a:fld>
            <a:endParaRPr lang="en-US"/>
          </a:p>
        </p:txBody>
      </p:sp>
    </p:spTree>
    <p:extLst>
      <p:ext uri="{BB962C8B-B14F-4D97-AF65-F5344CB8AC3E}">
        <p14:creationId xmlns:p14="http://schemas.microsoft.com/office/powerpoint/2010/main" val="9500226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2590" y="0"/>
            <a:ext cx="7757490" cy="1936885"/>
          </a:xfrm>
          <a:solidFill>
            <a:schemeClr val="bg1"/>
          </a:solidFill>
        </p:spPr>
        <p:txBody>
          <a:bodyPr>
            <a:noAutofit/>
          </a:bodyPr>
          <a:lstStyle/>
          <a:p>
            <a:r>
              <a:rPr lang="en-US" sz="4800" b="1" dirty="0">
                <a:solidFill>
                  <a:schemeClr val="accent5">
                    <a:lumMod val="50000"/>
                  </a:schemeClr>
                </a:solidFill>
              </a:rPr>
              <a:t>Virtual Learning/Distance Learning</a:t>
            </a:r>
          </a:p>
        </p:txBody>
      </p:sp>
      <p:sp>
        <p:nvSpPr>
          <p:cNvPr id="3" name="Content Placeholder 2"/>
          <p:cNvSpPr>
            <a:spLocks noGrp="1"/>
          </p:cNvSpPr>
          <p:nvPr>
            <p:ph idx="1"/>
          </p:nvPr>
        </p:nvSpPr>
        <p:spPr>
          <a:xfrm>
            <a:off x="845127" y="1605282"/>
            <a:ext cx="10515600" cy="4351337"/>
          </a:xfrm>
        </p:spPr>
        <p:txBody>
          <a:bodyPr>
            <a:normAutofit lnSpcReduction="10000"/>
          </a:bodyPr>
          <a:lstStyle/>
          <a:p>
            <a:r>
              <a:rPr lang="en-US" dirty="0" smtClean="0"/>
              <a:t>One technology trend that has come under increasing scrutiny involves full time online </a:t>
            </a:r>
            <a:r>
              <a:rPr lang="en-US" dirty="0" smtClean="0"/>
              <a:t>schools.</a:t>
            </a:r>
            <a:endParaRPr lang="en-US" dirty="0" smtClean="0"/>
          </a:p>
          <a:p>
            <a:r>
              <a:rPr lang="en-US" dirty="0" smtClean="0"/>
              <a:t>Especially for students in the rural and remote areas, online and distance learning can offer access to courses, subjects and teachers they might otherwise never be able to find.</a:t>
            </a:r>
          </a:p>
          <a:p>
            <a:r>
              <a:rPr lang="en-US" dirty="0" smtClean="0"/>
              <a:t>Virtual learning also benefits advanced and highly motivated students, and also to keep the school running during </a:t>
            </a:r>
            <a:r>
              <a:rPr lang="en-US" dirty="0" smtClean="0"/>
              <a:t>severe weather conditions.</a:t>
            </a:r>
            <a:endParaRPr lang="en-US" dirty="0" smtClean="0"/>
          </a:p>
          <a:p>
            <a:r>
              <a:rPr lang="en-US" dirty="0" smtClean="0"/>
              <a:t>One the other hand, it has been difficult to achieve positive academic outcomes and many observers have expressed concerns about the lack of accountability  </a:t>
            </a:r>
          </a:p>
        </p:txBody>
      </p:sp>
      <p:sp>
        <p:nvSpPr>
          <p:cNvPr id="4" name="Slide Number Placeholder 3"/>
          <p:cNvSpPr>
            <a:spLocks noGrp="1"/>
          </p:cNvSpPr>
          <p:nvPr>
            <p:ph type="sldNum" sz="quarter" idx="12"/>
          </p:nvPr>
        </p:nvSpPr>
        <p:spPr/>
        <p:txBody>
          <a:bodyPr/>
          <a:lstStyle/>
          <a:p>
            <a:fld id="{F1B182A6-5F09-1741-A789-B14BA6F20051}" type="slidenum">
              <a:rPr lang="en-US" smtClean="0"/>
              <a:t>9</a:t>
            </a:fld>
            <a:endParaRPr lang="en-US"/>
          </a:p>
        </p:txBody>
      </p:sp>
    </p:spTree>
    <p:extLst>
      <p:ext uri="{BB962C8B-B14F-4D97-AF65-F5344CB8AC3E}">
        <p14:creationId xmlns:p14="http://schemas.microsoft.com/office/powerpoint/2010/main" val="659639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UNIMA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UNIMAS" id="{9E8A6742-A328-41BA-BD54-F9E00EDF01D8}" vid="{1D3F8452-7ECB-4394-A8D1-20787EA8EDB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A5C9D514221D5479658F1FB7631649B" ma:contentTypeVersion="0" ma:contentTypeDescription="Create a new document." ma:contentTypeScope="" ma:versionID="aac50e6cb80fc1ad824405869fdec2b9">
  <xsd:schema xmlns:xsd="http://www.w3.org/2001/XMLSchema" xmlns:xs="http://www.w3.org/2001/XMLSchema" xmlns:p="http://schemas.microsoft.com/office/2006/metadata/properties" targetNamespace="http://schemas.microsoft.com/office/2006/metadata/properties" ma:root="true" ma:fieldsID="27b4a4f76bea50102067bc7ec8c6d4d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FC46671-B79E-4D57-9753-AC28D874022B}">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AA89D1E5-D8A0-4A9C-8551-853569A106BE}">
  <ds:schemaRefs>
    <ds:schemaRef ds:uri="http://schemas.microsoft.com/sharepoint/v3/contenttype/forms"/>
  </ds:schemaRefs>
</ds:datastoreItem>
</file>

<file path=customXml/itemProps3.xml><?xml version="1.0" encoding="utf-8"?>
<ds:datastoreItem xmlns:ds="http://schemas.openxmlformats.org/officeDocument/2006/customXml" ds:itemID="{423E1E11-1959-4AF5-9184-8A3A1E9ED8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Theme1-UNIMAS</Template>
  <TotalTime>656</TotalTime>
  <Words>1446</Words>
  <Application>Microsoft Office PowerPoint</Application>
  <PresentationFormat>Widescreen</PresentationFormat>
  <Paragraphs>196</Paragraphs>
  <Slides>24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Adobe Gothic Std B</vt:lpstr>
      <vt:lpstr>Arial</vt:lpstr>
      <vt:lpstr>Calibri</vt:lpstr>
      <vt:lpstr>Calibri Light</vt:lpstr>
      <vt:lpstr>Wingdings 2</vt:lpstr>
      <vt:lpstr>Theme1-UNIMAS</vt:lpstr>
      <vt:lpstr>PowerPoint Presentation</vt:lpstr>
      <vt:lpstr>Outlines</vt:lpstr>
      <vt:lpstr>Overview</vt:lpstr>
      <vt:lpstr>Personalized Learning</vt:lpstr>
      <vt:lpstr>1-to-1 Computing</vt:lpstr>
      <vt:lpstr>Blended Learning</vt:lpstr>
      <vt:lpstr>Online Test</vt:lpstr>
      <vt:lpstr>Digital Materials </vt:lpstr>
      <vt:lpstr>Virtual Learning/Distance Learning</vt:lpstr>
      <vt:lpstr>Open Educational Resources (OER)</vt:lpstr>
      <vt:lpstr>Software for Educational Purposes</vt:lpstr>
      <vt:lpstr>Authoring Systems</vt:lpstr>
      <vt:lpstr>Desktop Publishing</vt:lpstr>
      <vt:lpstr>Graphic Software</vt:lpstr>
      <vt:lpstr>Reference Software</vt:lpstr>
      <vt:lpstr>Drill and Practice Software</vt:lpstr>
      <vt:lpstr>Tutorial Software</vt:lpstr>
      <vt:lpstr>Educational Games</vt:lpstr>
      <vt:lpstr>Simulations</vt:lpstr>
      <vt:lpstr>Benefits of Educational Software</vt:lpstr>
      <vt:lpstr>Challenges</vt:lpstr>
      <vt:lpstr>Problems with Technology in Education</vt:lpstr>
      <vt:lpstr>Problems with Technology in Education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Technology in Education</dc:title>
  <dc:creator>Microsoft Office User</dc:creator>
  <cp:lastModifiedBy>Johari bin Abdullah</cp:lastModifiedBy>
  <cp:revision>42</cp:revision>
  <dcterms:created xsi:type="dcterms:W3CDTF">2017-03-16T00:33:41Z</dcterms:created>
  <dcterms:modified xsi:type="dcterms:W3CDTF">2017-09-26T02:39:46Z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0x010100FA5C9D514221D5479658F1FB7631649B</vt:lpwstr>
  </property>
</Properties>
</file>