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1" r:id="rId2"/>
    <p:sldId id="310" r:id="rId3"/>
    <p:sldId id="318" r:id="rId4"/>
    <p:sldId id="305" r:id="rId5"/>
    <p:sldId id="308" r:id="rId6"/>
    <p:sldId id="312" r:id="rId7"/>
    <p:sldId id="313" r:id="rId8"/>
    <p:sldId id="320" r:id="rId9"/>
    <p:sldId id="321" r:id="rId10"/>
    <p:sldId id="314" r:id="rId11"/>
    <p:sldId id="316" r:id="rId12"/>
    <p:sldId id="317" r:id="rId13"/>
    <p:sldId id="28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EDFB35"/>
    <a:srgbClr val="D65A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9F9D74-BFDA-4C5B-9A44-7CD547B51AE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5BCA2C-29E0-4411-A9C2-2640F766D9A9}">
      <dgm:prSet phldrT="[Text]"/>
      <dgm:spPr/>
      <dgm:t>
        <a:bodyPr/>
        <a:lstStyle/>
        <a:p>
          <a:r>
            <a:rPr lang="en-US" dirty="0" smtClean="0"/>
            <a:t>Users of accounting information</a:t>
          </a:r>
          <a:endParaRPr lang="en-US" dirty="0"/>
        </a:p>
      </dgm:t>
    </dgm:pt>
    <dgm:pt modelId="{137009C6-B0F9-4F32-A267-D9BC9576A55B}" type="parTrans" cxnId="{7A1BC890-898E-4563-B7E5-46B5A558EF8E}">
      <dgm:prSet/>
      <dgm:spPr/>
      <dgm:t>
        <a:bodyPr/>
        <a:lstStyle/>
        <a:p>
          <a:endParaRPr lang="en-US"/>
        </a:p>
      </dgm:t>
    </dgm:pt>
    <dgm:pt modelId="{42AA952D-2FC7-4B83-BEFA-0B5A0CB269DD}" type="sibTrans" cxnId="{7A1BC890-898E-4563-B7E5-46B5A558EF8E}">
      <dgm:prSet/>
      <dgm:spPr/>
      <dgm:t>
        <a:bodyPr/>
        <a:lstStyle/>
        <a:p>
          <a:endParaRPr lang="en-US"/>
        </a:p>
      </dgm:t>
    </dgm:pt>
    <dgm:pt modelId="{18749194-ADB7-465E-8F30-CED921A50C0E}">
      <dgm:prSet phldrT="[Text]"/>
      <dgm:spPr/>
      <dgm:t>
        <a:bodyPr/>
        <a:lstStyle/>
        <a:p>
          <a:r>
            <a:rPr lang="en-US" dirty="0" smtClean="0"/>
            <a:t>Internal users</a:t>
          </a:r>
          <a:endParaRPr lang="en-US" dirty="0"/>
        </a:p>
      </dgm:t>
    </dgm:pt>
    <dgm:pt modelId="{5CA610BB-3691-4203-9963-ABC1B0758966}" type="parTrans" cxnId="{CDB38358-6D7E-4C7F-8BB4-E25D5FE20D95}">
      <dgm:prSet/>
      <dgm:spPr/>
      <dgm:t>
        <a:bodyPr/>
        <a:lstStyle/>
        <a:p>
          <a:endParaRPr lang="en-US"/>
        </a:p>
      </dgm:t>
    </dgm:pt>
    <dgm:pt modelId="{F0AACFD5-B551-4A5A-A078-A0D99D9F7757}" type="sibTrans" cxnId="{CDB38358-6D7E-4C7F-8BB4-E25D5FE20D95}">
      <dgm:prSet/>
      <dgm:spPr/>
      <dgm:t>
        <a:bodyPr/>
        <a:lstStyle/>
        <a:p>
          <a:endParaRPr lang="en-US"/>
        </a:p>
      </dgm:t>
    </dgm:pt>
    <dgm:pt modelId="{F460DC87-747D-47C1-9719-96905360037F}">
      <dgm:prSet phldrT="[Text]"/>
      <dgm:spPr/>
      <dgm:t>
        <a:bodyPr/>
        <a:lstStyle/>
        <a:p>
          <a:r>
            <a:rPr lang="en-US" dirty="0" smtClean="0"/>
            <a:t>External users</a:t>
          </a:r>
          <a:endParaRPr lang="en-US" dirty="0"/>
        </a:p>
      </dgm:t>
    </dgm:pt>
    <dgm:pt modelId="{E5F34BFA-42E1-4068-9300-0E20855EA886}" type="parTrans" cxnId="{B0B3630B-2FAC-480E-87A4-E428169B0D2A}">
      <dgm:prSet/>
      <dgm:spPr/>
      <dgm:t>
        <a:bodyPr/>
        <a:lstStyle/>
        <a:p>
          <a:endParaRPr lang="en-US"/>
        </a:p>
      </dgm:t>
    </dgm:pt>
    <dgm:pt modelId="{B156AB86-8340-4444-934E-9EF84250D9A2}" type="sibTrans" cxnId="{B0B3630B-2FAC-480E-87A4-E428169B0D2A}">
      <dgm:prSet/>
      <dgm:spPr/>
      <dgm:t>
        <a:bodyPr/>
        <a:lstStyle/>
        <a:p>
          <a:endParaRPr lang="en-US"/>
        </a:p>
      </dgm:t>
    </dgm:pt>
    <dgm:pt modelId="{61AEAF18-814A-4D2E-AF31-B39E2DE78C65}" type="pres">
      <dgm:prSet presAssocID="{A49F9D74-BFDA-4C5B-9A44-7CD547B51AE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66CB98-23B5-4377-A84F-B02C294C631A}" type="pres">
      <dgm:prSet presAssocID="{6E5BCA2C-29E0-4411-A9C2-2640F766D9A9}" presName="root1" presStyleCnt="0"/>
      <dgm:spPr/>
    </dgm:pt>
    <dgm:pt modelId="{3BA0200B-9E65-45B7-9B9F-4F0D07939665}" type="pres">
      <dgm:prSet presAssocID="{6E5BCA2C-29E0-4411-A9C2-2640F766D9A9}" presName="LevelOneTextNode" presStyleLbl="node0" presStyleIdx="0" presStyleCnt="1" custScaleX="1975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E633AC-70F8-492A-9588-095DA013A5D3}" type="pres">
      <dgm:prSet presAssocID="{6E5BCA2C-29E0-4411-A9C2-2640F766D9A9}" presName="level2hierChild" presStyleCnt="0"/>
      <dgm:spPr/>
    </dgm:pt>
    <dgm:pt modelId="{A7AD7E77-3463-460D-A538-CF3D39C3EE82}" type="pres">
      <dgm:prSet presAssocID="{5CA610BB-3691-4203-9963-ABC1B0758966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39C37B24-241D-4913-BF75-AD78EEC09D16}" type="pres">
      <dgm:prSet presAssocID="{5CA610BB-3691-4203-9963-ABC1B0758966}" presName="connTx" presStyleLbl="parChTrans1D2" presStyleIdx="0" presStyleCnt="2"/>
      <dgm:spPr/>
      <dgm:t>
        <a:bodyPr/>
        <a:lstStyle/>
        <a:p>
          <a:endParaRPr lang="en-US"/>
        </a:p>
      </dgm:t>
    </dgm:pt>
    <dgm:pt modelId="{F647CBC0-56CE-4022-9270-94026C856E76}" type="pres">
      <dgm:prSet presAssocID="{18749194-ADB7-465E-8F30-CED921A50C0E}" presName="root2" presStyleCnt="0"/>
      <dgm:spPr/>
    </dgm:pt>
    <dgm:pt modelId="{3BE4472D-D4C1-419A-BF68-4CFE3EC15784}" type="pres">
      <dgm:prSet presAssocID="{18749194-ADB7-465E-8F30-CED921A50C0E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5DA9CA1-EC12-4A49-9D3F-439FC8639133}" type="pres">
      <dgm:prSet presAssocID="{18749194-ADB7-465E-8F30-CED921A50C0E}" presName="level3hierChild" presStyleCnt="0"/>
      <dgm:spPr/>
    </dgm:pt>
    <dgm:pt modelId="{0EBF90DB-9A7A-4699-9112-F9882082C393}" type="pres">
      <dgm:prSet presAssocID="{E5F34BFA-42E1-4068-9300-0E20855EA886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788CBB8D-ED64-4EB9-ABFE-FEDA0B7482EA}" type="pres">
      <dgm:prSet presAssocID="{E5F34BFA-42E1-4068-9300-0E20855EA886}" presName="connTx" presStyleLbl="parChTrans1D2" presStyleIdx="1" presStyleCnt="2"/>
      <dgm:spPr/>
      <dgm:t>
        <a:bodyPr/>
        <a:lstStyle/>
        <a:p>
          <a:endParaRPr lang="en-US"/>
        </a:p>
      </dgm:t>
    </dgm:pt>
    <dgm:pt modelId="{A84FE3A9-1905-4822-9422-D5CB95D452D0}" type="pres">
      <dgm:prSet presAssocID="{F460DC87-747D-47C1-9719-96905360037F}" presName="root2" presStyleCnt="0"/>
      <dgm:spPr/>
    </dgm:pt>
    <dgm:pt modelId="{E099A458-A1BE-4052-870F-4B7EE2F57C02}" type="pres">
      <dgm:prSet presAssocID="{F460DC87-747D-47C1-9719-96905360037F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1D2DE8B-4403-4717-A672-826107432C51}" type="pres">
      <dgm:prSet presAssocID="{F460DC87-747D-47C1-9719-96905360037F}" presName="level3hierChild" presStyleCnt="0"/>
      <dgm:spPr/>
    </dgm:pt>
  </dgm:ptLst>
  <dgm:cxnLst>
    <dgm:cxn modelId="{8E706348-66B5-4B7E-A5FA-F2B5131523F2}" type="presOf" srcId="{A49F9D74-BFDA-4C5B-9A44-7CD547B51AED}" destId="{61AEAF18-814A-4D2E-AF31-B39E2DE78C65}" srcOrd="0" destOrd="0" presId="urn:microsoft.com/office/officeart/2005/8/layout/hierarchy2"/>
    <dgm:cxn modelId="{9E31198C-BF02-41E2-A86F-0938FFDB6526}" type="presOf" srcId="{F460DC87-747D-47C1-9719-96905360037F}" destId="{E099A458-A1BE-4052-870F-4B7EE2F57C02}" srcOrd="0" destOrd="0" presId="urn:microsoft.com/office/officeart/2005/8/layout/hierarchy2"/>
    <dgm:cxn modelId="{BCE6FDF2-AFC7-4052-8D85-E21889672616}" type="presOf" srcId="{E5F34BFA-42E1-4068-9300-0E20855EA886}" destId="{0EBF90DB-9A7A-4699-9112-F9882082C393}" srcOrd="0" destOrd="0" presId="urn:microsoft.com/office/officeart/2005/8/layout/hierarchy2"/>
    <dgm:cxn modelId="{90AC0818-58D5-4155-B5A0-F1598F92A152}" type="presOf" srcId="{18749194-ADB7-465E-8F30-CED921A50C0E}" destId="{3BE4472D-D4C1-419A-BF68-4CFE3EC15784}" srcOrd="0" destOrd="0" presId="urn:microsoft.com/office/officeart/2005/8/layout/hierarchy2"/>
    <dgm:cxn modelId="{CDB38358-6D7E-4C7F-8BB4-E25D5FE20D95}" srcId="{6E5BCA2C-29E0-4411-A9C2-2640F766D9A9}" destId="{18749194-ADB7-465E-8F30-CED921A50C0E}" srcOrd="0" destOrd="0" parTransId="{5CA610BB-3691-4203-9963-ABC1B0758966}" sibTransId="{F0AACFD5-B551-4A5A-A078-A0D99D9F7757}"/>
    <dgm:cxn modelId="{B0B3630B-2FAC-480E-87A4-E428169B0D2A}" srcId="{6E5BCA2C-29E0-4411-A9C2-2640F766D9A9}" destId="{F460DC87-747D-47C1-9719-96905360037F}" srcOrd="1" destOrd="0" parTransId="{E5F34BFA-42E1-4068-9300-0E20855EA886}" sibTransId="{B156AB86-8340-4444-934E-9EF84250D9A2}"/>
    <dgm:cxn modelId="{5C6B4580-0E68-483A-A29B-40450B76E87E}" type="presOf" srcId="{6E5BCA2C-29E0-4411-A9C2-2640F766D9A9}" destId="{3BA0200B-9E65-45B7-9B9F-4F0D07939665}" srcOrd="0" destOrd="0" presId="urn:microsoft.com/office/officeart/2005/8/layout/hierarchy2"/>
    <dgm:cxn modelId="{19662E27-A229-4D6F-9BCD-A0FC6903D8E2}" type="presOf" srcId="{5CA610BB-3691-4203-9963-ABC1B0758966}" destId="{39C37B24-241D-4913-BF75-AD78EEC09D16}" srcOrd="1" destOrd="0" presId="urn:microsoft.com/office/officeart/2005/8/layout/hierarchy2"/>
    <dgm:cxn modelId="{BE5A5920-4F76-4D03-B562-528687D10772}" type="presOf" srcId="{5CA610BB-3691-4203-9963-ABC1B0758966}" destId="{A7AD7E77-3463-460D-A538-CF3D39C3EE82}" srcOrd="0" destOrd="0" presId="urn:microsoft.com/office/officeart/2005/8/layout/hierarchy2"/>
    <dgm:cxn modelId="{6595B202-599A-4DF3-9683-A2FA6D30404A}" type="presOf" srcId="{E5F34BFA-42E1-4068-9300-0E20855EA886}" destId="{788CBB8D-ED64-4EB9-ABFE-FEDA0B7482EA}" srcOrd="1" destOrd="0" presId="urn:microsoft.com/office/officeart/2005/8/layout/hierarchy2"/>
    <dgm:cxn modelId="{7A1BC890-898E-4563-B7E5-46B5A558EF8E}" srcId="{A49F9D74-BFDA-4C5B-9A44-7CD547B51AED}" destId="{6E5BCA2C-29E0-4411-A9C2-2640F766D9A9}" srcOrd="0" destOrd="0" parTransId="{137009C6-B0F9-4F32-A267-D9BC9576A55B}" sibTransId="{42AA952D-2FC7-4B83-BEFA-0B5A0CB269DD}"/>
    <dgm:cxn modelId="{49AC8E18-9C3F-4D9B-9832-8BB0BA090528}" type="presParOf" srcId="{61AEAF18-814A-4D2E-AF31-B39E2DE78C65}" destId="{6366CB98-23B5-4377-A84F-B02C294C631A}" srcOrd="0" destOrd="0" presId="urn:microsoft.com/office/officeart/2005/8/layout/hierarchy2"/>
    <dgm:cxn modelId="{AB33DBBA-FAA4-4178-9F5C-314980FEDBD3}" type="presParOf" srcId="{6366CB98-23B5-4377-A84F-B02C294C631A}" destId="{3BA0200B-9E65-45B7-9B9F-4F0D07939665}" srcOrd="0" destOrd="0" presId="urn:microsoft.com/office/officeart/2005/8/layout/hierarchy2"/>
    <dgm:cxn modelId="{6B5C76A5-54BB-4DA9-A642-7E7501CCEE79}" type="presParOf" srcId="{6366CB98-23B5-4377-A84F-B02C294C631A}" destId="{73E633AC-70F8-492A-9588-095DA013A5D3}" srcOrd="1" destOrd="0" presId="urn:microsoft.com/office/officeart/2005/8/layout/hierarchy2"/>
    <dgm:cxn modelId="{6E91A9E6-39F2-4AAF-809E-93724173B4E1}" type="presParOf" srcId="{73E633AC-70F8-492A-9588-095DA013A5D3}" destId="{A7AD7E77-3463-460D-A538-CF3D39C3EE82}" srcOrd="0" destOrd="0" presId="urn:microsoft.com/office/officeart/2005/8/layout/hierarchy2"/>
    <dgm:cxn modelId="{1731225D-B8EC-4F9B-9CB9-B034A5BBF765}" type="presParOf" srcId="{A7AD7E77-3463-460D-A538-CF3D39C3EE82}" destId="{39C37B24-241D-4913-BF75-AD78EEC09D16}" srcOrd="0" destOrd="0" presId="urn:microsoft.com/office/officeart/2005/8/layout/hierarchy2"/>
    <dgm:cxn modelId="{AFD4C313-3C11-4324-8621-F11AF8C00B81}" type="presParOf" srcId="{73E633AC-70F8-492A-9588-095DA013A5D3}" destId="{F647CBC0-56CE-4022-9270-94026C856E76}" srcOrd="1" destOrd="0" presId="urn:microsoft.com/office/officeart/2005/8/layout/hierarchy2"/>
    <dgm:cxn modelId="{D9DC3015-3701-4A1A-9B72-0849B56EEA76}" type="presParOf" srcId="{F647CBC0-56CE-4022-9270-94026C856E76}" destId="{3BE4472D-D4C1-419A-BF68-4CFE3EC15784}" srcOrd="0" destOrd="0" presId="urn:microsoft.com/office/officeart/2005/8/layout/hierarchy2"/>
    <dgm:cxn modelId="{5F09C11A-3157-4994-BAB1-E48EF3B11E76}" type="presParOf" srcId="{F647CBC0-56CE-4022-9270-94026C856E76}" destId="{85DA9CA1-EC12-4A49-9D3F-439FC8639133}" srcOrd="1" destOrd="0" presId="urn:microsoft.com/office/officeart/2005/8/layout/hierarchy2"/>
    <dgm:cxn modelId="{953B42B3-AE67-4D3E-8F9E-5DF71A2CB918}" type="presParOf" srcId="{73E633AC-70F8-492A-9588-095DA013A5D3}" destId="{0EBF90DB-9A7A-4699-9112-F9882082C393}" srcOrd="2" destOrd="0" presId="urn:microsoft.com/office/officeart/2005/8/layout/hierarchy2"/>
    <dgm:cxn modelId="{46E1F00D-74D8-4545-BC0C-B1178773A95A}" type="presParOf" srcId="{0EBF90DB-9A7A-4699-9112-F9882082C393}" destId="{788CBB8D-ED64-4EB9-ABFE-FEDA0B7482EA}" srcOrd="0" destOrd="0" presId="urn:microsoft.com/office/officeart/2005/8/layout/hierarchy2"/>
    <dgm:cxn modelId="{CD863C0E-8D2B-4259-875E-7B420F9DDC20}" type="presParOf" srcId="{73E633AC-70F8-492A-9588-095DA013A5D3}" destId="{A84FE3A9-1905-4822-9422-D5CB95D452D0}" srcOrd="3" destOrd="0" presId="urn:microsoft.com/office/officeart/2005/8/layout/hierarchy2"/>
    <dgm:cxn modelId="{3B497AC8-CF1D-4568-A9DB-2B5271C033BA}" type="presParOf" srcId="{A84FE3A9-1905-4822-9422-D5CB95D452D0}" destId="{E099A458-A1BE-4052-870F-4B7EE2F57C02}" srcOrd="0" destOrd="0" presId="urn:microsoft.com/office/officeart/2005/8/layout/hierarchy2"/>
    <dgm:cxn modelId="{5320511F-FD33-41C1-AC5A-1FEDDA01032E}" type="presParOf" srcId="{A84FE3A9-1905-4822-9422-D5CB95D452D0}" destId="{31D2DE8B-4403-4717-A672-826107432C5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A0200B-9E65-45B7-9B9F-4F0D07939665}">
      <dsp:nvSpPr>
        <dsp:cNvPr id="0" name=""/>
        <dsp:cNvSpPr/>
      </dsp:nvSpPr>
      <dsp:spPr>
        <a:xfrm>
          <a:off x="3241" y="851748"/>
          <a:ext cx="4880874" cy="1235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Users of accounting information</a:t>
          </a:r>
          <a:endParaRPr lang="en-US" sz="3800" kern="1200" dirty="0"/>
        </a:p>
      </dsp:txBody>
      <dsp:txXfrm>
        <a:off x="39432" y="887939"/>
        <a:ext cx="4808492" cy="1163263"/>
      </dsp:txXfrm>
    </dsp:sp>
    <dsp:sp modelId="{A7AD7E77-3463-460D-A538-CF3D39C3EE82}">
      <dsp:nvSpPr>
        <dsp:cNvPr id="0" name=""/>
        <dsp:cNvSpPr/>
      </dsp:nvSpPr>
      <dsp:spPr>
        <a:xfrm rot="19457599">
          <a:off x="4769693" y="1076486"/>
          <a:ext cx="1217361" cy="75673"/>
        </a:xfrm>
        <a:custGeom>
          <a:avLst/>
          <a:gdLst/>
          <a:ahLst/>
          <a:cxnLst/>
          <a:rect l="0" t="0" r="0" b="0"/>
          <a:pathLst>
            <a:path>
              <a:moveTo>
                <a:pt x="0" y="37836"/>
              </a:moveTo>
              <a:lnTo>
                <a:pt x="1217361" y="378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47939" y="1083889"/>
        <a:ext cx="60868" cy="60868"/>
      </dsp:txXfrm>
    </dsp:sp>
    <dsp:sp modelId="{3BE4472D-D4C1-419A-BF68-4CFE3EC15784}">
      <dsp:nvSpPr>
        <dsp:cNvPr id="0" name=""/>
        <dsp:cNvSpPr/>
      </dsp:nvSpPr>
      <dsp:spPr>
        <a:xfrm>
          <a:off x="5872632" y="141252"/>
          <a:ext cx="2471291" cy="1235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Internal users</a:t>
          </a:r>
          <a:endParaRPr lang="en-US" sz="3800" kern="1200" dirty="0"/>
        </a:p>
      </dsp:txBody>
      <dsp:txXfrm>
        <a:off x="5908823" y="177443"/>
        <a:ext cx="2398909" cy="1163263"/>
      </dsp:txXfrm>
    </dsp:sp>
    <dsp:sp modelId="{0EBF90DB-9A7A-4699-9112-F9882082C393}">
      <dsp:nvSpPr>
        <dsp:cNvPr id="0" name=""/>
        <dsp:cNvSpPr/>
      </dsp:nvSpPr>
      <dsp:spPr>
        <a:xfrm rot="2142401">
          <a:off x="4769693" y="1786982"/>
          <a:ext cx="1217361" cy="75673"/>
        </a:xfrm>
        <a:custGeom>
          <a:avLst/>
          <a:gdLst/>
          <a:ahLst/>
          <a:cxnLst/>
          <a:rect l="0" t="0" r="0" b="0"/>
          <a:pathLst>
            <a:path>
              <a:moveTo>
                <a:pt x="0" y="37836"/>
              </a:moveTo>
              <a:lnTo>
                <a:pt x="1217361" y="378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47939" y="1794385"/>
        <a:ext cx="60868" cy="60868"/>
      </dsp:txXfrm>
    </dsp:sp>
    <dsp:sp modelId="{E099A458-A1BE-4052-870F-4B7EE2F57C02}">
      <dsp:nvSpPr>
        <dsp:cNvPr id="0" name=""/>
        <dsp:cNvSpPr/>
      </dsp:nvSpPr>
      <dsp:spPr>
        <a:xfrm>
          <a:off x="5872632" y="1562244"/>
          <a:ext cx="2471291" cy="12356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External users</a:t>
          </a:r>
          <a:endParaRPr lang="en-US" sz="3800" kern="1200" dirty="0"/>
        </a:p>
      </dsp:txBody>
      <dsp:txXfrm>
        <a:off x="5908823" y="1598435"/>
        <a:ext cx="2398909" cy="11632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50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98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2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02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9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1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5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16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9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6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43FC-75E5-4F2C-BFD2-9BC06ED68673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3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143FC-75E5-4F2C-BFD2-9BC06ED68673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54861"/>
            <a:ext cx="9144000" cy="2834102"/>
          </a:xfrm>
        </p:spPr>
        <p:txBody>
          <a:bodyPr>
            <a:normAutofit fontScale="90000"/>
          </a:bodyPr>
          <a:lstStyle/>
          <a:p>
            <a:r>
              <a:rPr lang="en-MY" b="1" dirty="0"/>
              <a:t/>
            </a:r>
            <a:br>
              <a:rPr lang="en-MY" b="1" dirty="0"/>
            </a:br>
            <a:r>
              <a:rPr lang="en-MY" b="1" dirty="0"/>
              <a:t/>
            </a:r>
            <a:br>
              <a:rPr lang="en-MY" b="1" dirty="0"/>
            </a:br>
            <a:r>
              <a:rPr lang="en-MY" b="1" dirty="0"/>
              <a:t>Accounting for Beginners</a:t>
            </a:r>
            <a:br>
              <a:rPr lang="en-MY" b="1" dirty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sz="4900" b="1" dirty="0"/>
              <a:t>UNIT 1:  Introduction to Accounting</a:t>
            </a:r>
            <a:br>
              <a:rPr lang="en-GB" sz="4900" b="1" dirty="0"/>
            </a:br>
            <a:r>
              <a:rPr lang="en-GB" sz="4900" b="1" dirty="0"/>
              <a:t>Part 2</a:t>
            </a:r>
            <a:endParaRPr lang="en-US" sz="49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23331"/>
            <a:ext cx="9144000" cy="738051"/>
          </a:xfrm>
        </p:spPr>
        <p:txBody>
          <a:bodyPr/>
          <a:lstStyle/>
          <a:p>
            <a:r>
              <a:rPr lang="en-US" sz="2800" dirty="0"/>
              <a:t>Sharifah Sabrina </a:t>
            </a:r>
            <a:r>
              <a:rPr lang="en-US" sz="2800" dirty="0" err="1" smtClean="0"/>
              <a:t>Sy</a:t>
            </a:r>
            <a:r>
              <a:rPr lang="en-US" sz="2800" dirty="0" smtClean="0"/>
              <a:t>. Ali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204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88720"/>
            <a:ext cx="9909312" cy="32004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rgbClr val="C00000"/>
                </a:solidFill>
              </a:rPr>
              <a:t>3. Accounting </a:t>
            </a:r>
            <a:r>
              <a:rPr lang="en-US" sz="4800" b="1" dirty="0">
                <a:solidFill>
                  <a:srgbClr val="C00000"/>
                </a:solidFill>
              </a:rPr>
              <a:t>Tools &amp; Software</a:t>
            </a:r>
            <a:endParaRPr lang="en-MY" sz="4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5212080"/>
            <a:ext cx="9909313" cy="592371"/>
          </a:xfrm>
        </p:spPr>
        <p:txBody>
          <a:bodyPr/>
          <a:lstStyle/>
          <a:p>
            <a:pPr marL="0" indent="0">
              <a:buNone/>
              <a:tabLst>
                <a:tab pos="807085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511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Accounting Tools &amp;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Accounting software is used to collect information about and report on the financial viability of a business. This software is critical to the proper administration of an organization.</a:t>
            </a:r>
          </a:p>
          <a:p>
            <a:pPr marL="0" indent="0">
              <a:buNone/>
            </a:pPr>
            <a:r>
              <a:rPr lang="en-US" dirty="0"/>
              <a:t>2. Before deciding upon which software package to use, it is important to understand the different types of accounting software, and under what circumstances each one should be used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79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Accounting Tools &amp;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3. Types of Accounting software: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QuickBooks, MYOB, SQL, </a:t>
            </a:r>
            <a:r>
              <a:rPr lang="en-US" dirty="0" err="1"/>
              <a:t>Xero</a:t>
            </a:r>
            <a:r>
              <a:rPr lang="en-US" dirty="0"/>
              <a:t>, Sage Accounting, Cloud accounting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Enterprise resource planning software (ERP). ERP software integrates information from all parts of a business into a single database. This approach eliminates the problems associated with having independent department-specific software that does not share information. However, it is also painfully expensive and may require more than a year to install. This software is usually only needed by the largest and most complex organizations.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Custom accounting software. This software is custom developed for an organization. This approach is usually only taken when an entity's needs are so specific that they cannot be met by a COTS or ERP package. However, this approach is rarely taken, since custom software tends to be buggy and requires more maintenance than commercially-available packages.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95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7945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9610" y="1071154"/>
            <a:ext cx="8752115" cy="47418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b="1" dirty="0">
              <a:latin typeface="Bradley Hand ITC" panose="03070402050302030203" pitchFamily="66" charset="0"/>
            </a:endParaRPr>
          </a:p>
          <a:p>
            <a:pPr marL="0" indent="0" algn="ctr">
              <a:buNone/>
            </a:pPr>
            <a:r>
              <a:rPr lang="en-US" sz="5400" b="1" dirty="0">
                <a:latin typeface="Copperplate Gothic Light" panose="020E05070202060204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Thank you</a:t>
            </a:r>
          </a:p>
          <a:p>
            <a:pPr marL="0" indent="0" algn="ctr">
              <a:buNone/>
            </a:pPr>
            <a:r>
              <a:rPr lang="en-US" sz="5400" b="1" dirty="0">
                <a:latin typeface="Copperplate Gothic Light" panose="020E05070202060204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and</a:t>
            </a:r>
          </a:p>
          <a:p>
            <a:pPr marL="0" indent="0" algn="ctr">
              <a:buNone/>
            </a:pPr>
            <a:r>
              <a:rPr lang="en-US" sz="5400" b="1" dirty="0">
                <a:latin typeface="Copperplate Gothic Light" panose="020E0507020206020404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Best Wishes </a:t>
            </a:r>
          </a:p>
        </p:txBody>
      </p:sp>
    </p:spTree>
    <p:extLst>
      <p:ext uri="{BB962C8B-B14F-4D97-AF65-F5344CB8AC3E}">
        <p14:creationId xmlns:p14="http://schemas.microsoft.com/office/powerpoint/2010/main" val="3765773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57647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GB" sz="4800" b="1" dirty="0"/>
              <a:t>Learning Outcome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59876"/>
            <a:ext cx="9579429" cy="2468879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/>
              <a:t>Identify </a:t>
            </a:r>
            <a:r>
              <a:rPr lang="en-US" sz="3200" dirty="0" smtClean="0"/>
              <a:t>Different Types </a:t>
            </a:r>
            <a:r>
              <a:rPr lang="en-US" sz="3200" dirty="0"/>
              <a:t>of </a:t>
            </a:r>
            <a:r>
              <a:rPr lang="en-US" sz="3200" dirty="0" smtClean="0"/>
              <a:t>Business Organization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Categorize Different Users </a:t>
            </a:r>
            <a:r>
              <a:rPr lang="en-US" sz="3200" dirty="0"/>
              <a:t>of </a:t>
            </a:r>
            <a:r>
              <a:rPr lang="en-US" sz="3200" dirty="0" smtClean="0"/>
              <a:t>Accounting Information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 smtClean="0"/>
              <a:t>Name the types of accounting software.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447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57647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GB" sz="4800" b="1" dirty="0" smtClean="0"/>
              <a:t>Content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98618"/>
            <a:ext cx="7384869" cy="3762102"/>
          </a:xfrm>
        </p:spPr>
        <p:txBody>
          <a:bodyPr>
            <a:normAutofit/>
          </a:bodyPr>
          <a:lstStyle/>
          <a:p>
            <a:pPr marL="342900" indent="-342900" algn="l">
              <a:buAutoNum type="arabicPeriod"/>
            </a:pPr>
            <a:r>
              <a:rPr lang="en-US" sz="3200" dirty="0" smtClean="0"/>
              <a:t>Types </a:t>
            </a:r>
            <a:r>
              <a:rPr lang="en-US" sz="3200" dirty="0"/>
              <a:t>or </a:t>
            </a:r>
            <a:r>
              <a:rPr lang="en-US" sz="3200" dirty="0" smtClean="0"/>
              <a:t>Forms </a:t>
            </a:r>
            <a:r>
              <a:rPr lang="en-US" sz="3200" dirty="0"/>
              <a:t>of Business/ </a:t>
            </a:r>
            <a:r>
              <a:rPr lang="en-US" sz="3200" dirty="0" smtClean="0"/>
              <a:t>Organization</a:t>
            </a:r>
            <a:endParaRPr lang="en-US" sz="3200" dirty="0"/>
          </a:p>
          <a:p>
            <a:pPr marL="342900" indent="-342900" algn="l">
              <a:buAutoNum type="arabicPeriod"/>
            </a:pPr>
            <a:r>
              <a:rPr lang="en-US" sz="3200" dirty="0"/>
              <a:t>Users of Accounting Information</a:t>
            </a:r>
          </a:p>
          <a:p>
            <a:pPr marL="342900" indent="-342900" algn="l">
              <a:buAutoNum type="arabicPeriod"/>
            </a:pPr>
            <a:r>
              <a:rPr lang="en-US" sz="3200" dirty="0"/>
              <a:t>Accounting Tools </a:t>
            </a:r>
            <a:r>
              <a:rPr lang="en-US" sz="3200" dirty="0" smtClean="0"/>
              <a:t>and </a:t>
            </a:r>
            <a:r>
              <a:rPr lang="en-US" sz="3200" dirty="0"/>
              <a:t>Software</a:t>
            </a:r>
          </a:p>
          <a:p>
            <a:pPr algn="l"/>
            <a:r>
              <a:rPr lang="en-US" sz="3200" dirty="0" smtClean="0"/>
              <a:t>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6437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88720"/>
            <a:ext cx="9909312" cy="3200400"/>
          </a:xfrm>
        </p:spPr>
        <p:txBody>
          <a:bodyPr>
            <a:normAutofit/>
          </a:bodyPr>
          <a:lstStyle/>
          <a:p>
            <a:pPr algn="ctr"/>
            <a:r>
              <a:rPr lang="en-GB" sz="4800" b="1" dirty="0" smtClean="0">
                <a:solidFill>
                  <a:srgbClr val="C00000"/>
                </a:solidFill>
              </a:rPr>
              <a:t>1. Forms </a:t>
            </a:r>
            <a:r>
              <a:rPr lang="en-GB" sz="4800" b="1" dirty="0">
                <a:solidFill>
                  <a:srgbClr val="C00000"/>
                </a:solidFill>
              </a:rPr>
              <a:t>of Business</a:t>
            </a:r>
            <a:endParaRPr lang="en-MY" sz="4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5212080"/>
            <a:ext cx="9909313" cy="592371"/>
          </a:xfrm>
        </p:spPr>
        <p:txBody>
          <a:bodyPr/>
          <a:lstStyle/>
          <a:p>
            <a:pPr marL="0" indent="0">
              <a:buNone/>
              <a:tabLst>
                <a:tab pos="807085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87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3622" y="444137"/>
            <a:ext cx="9206664" cy="679269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Types or Forms of Business </a:t>
            </a:r>
            <a:r>
              <a:rPr lang="en-US" b="1" dirty="0" err="1">
                <a:solidFill>
                  <a:srgbClr val="C00000"/>
                </a:solidFill>
              </a:rPr>
              <a:t>Organisation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5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5840" y="1214846"/>
            <a:ext cx="10228216" cy="544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28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88720"/>
            <a:ext cx="9909312" cy="32004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rgbClr val="C00000"/>
                </a:solidFill>
              </a:rPr>
              <a:t>2. Users </a:t>
            </a:r>
            <a:r>
              <a:rPr lang="en-US" sz="4800" b="1" dirty="0">
                <a:solidFill>
                  <a:srgbClr val="C00000"/>
                </a:solidFill>
              </a:rPr>
              <a:t>of Accounting Information</a:t>
            </a:r>
            <a:endParaRPr lang="en-MY" sz="4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5212080"/>
            <a:ext cx="9909313" cy="592371"/>
          </a:xfrm>
        </p:spPr>
        <p:txBody>
          <a:bodyPr/>
          <a:lstStyle/>
          <a:p>
            <a:pPr marL="0" indent="0">
              <a:buNone/>
              <a:tabLst>
                <a:tab pos="807085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46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4405" y="731520"/>
            <a:ext cx="9909312" cy="587829"/>
          </a:xfrm>
        </p:spPr>
        <p:txBody>
          <a:bodyPr>
            <a:normAutofit fontScale="90000"/>
          </a:bodyPr>
          <a:lstStyle/>
          <a:p>
            <a:pPr marL="342900" indent="-342900"/>
            <a:r>
              <a:rPr lang="en-US" sz="4800" dirty="0"/>
              <a:t>	</a:t>
            </a:r>
            <a:r>
              <a:rPr lang="en-US" sz="4800" b="1" dirty="0">
                <a:solidFill>
                  <a:srgbClr val="C00000"/>
                </a:solidFill>
              </a:rPr>
              <a:t>Users of Accounting Information</a:t>
            </a:r>
            <a:endParaRPr lang="en-US" sz="4800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4723737"/>
              </p:ext>
            </p:extLst>
          </p:nvPr>
        </p:nvGraphicFramePr>
        <p:xfrm>
          <a:off x="1776549" y="1933303"/>
          <a:ext cx="8347165" cy="2939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608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8641"/>
            <a:ext cx="9909312" cy="731520"/>
          </a:xfrm>
        </p:spPr>
        <p:txBody>
          <a:bodyPr>
            <a:normAutofit fontScale="90000"/>
          </a:bodyPr>
          <a:lstStyle/>
          <a:p>
            <a:pPr algn="ctr"/>
            <a:r>
              <a:rPr lang="en-MY" sz="4800" b="1" dirty="0" smtClean="0">
                <a:solidFill>
                  <a:srgbClr val="C00000"/>
                </a:solidFill>
              </a:rPr>
              <a:t>Internal Users </a:t>
            </a:r>
            <a:endParaRPr lang="en-MY" sz="4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2408744"/>
              </p:ext>
            </p:extLst>
          </p:nvPr>
        </p:nvGraphicFramePr>
        <p:xfrm>
          <a:off x="1606731" y="1841545"/>
          <a:ext cx="8843555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844">
                  <a:extLst>
                    <a:ext uri="{9D8B030D-6E8A-4147-A177-3AD203B41FA5}">
                      <a16:colId xmlns:a16="http://schemas.microsoft.com/office/drawing/2014/main" val="330962089"/>
                    </a:ext>
                  </a:extLst>
                </a:gridCol>
                <a:gridCol w="6579711">
                  <a:extLst>
                    <a:ext uri="{9D8B030D-6E8A-4147-A177-3AD203B41FA5}">
                      <a16:colId xmlns:a16="http://schemas.microsoft.com/office/drawing/2014/main" val="33140412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Internal Users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Possible Reason(s)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for using Accounting Information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043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Management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They need accounting information to help them make decisions, such as whether there is enough profit to pay out dividends, whether the business should introduce a new product line, whether opening a new sales outlet is feasible, and so on.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149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Employees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Does the company able to increased salary or pay bonus?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0041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420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8641"/>
            <a:ext cx="9909312" cy="731520"/>
          </a:xfrm>
        </p:spPr>
        <p:txBody>
          <a:bodyPr>
            <a:normAutofit fontScale="90000"/>
          </a:bodyPr>
          <a:lstStyle/>
          <a:p>
            <a:pPr algn="ctr"/>
            <a:r>
              <a:rPr lang="en-MY" sz="4800" b="1" dirty="0" smtClean="0">
                <a:solidFill>
                  <a:srgbClr val="C00000"/>
                </a:solidFill>
              </a:rPr>
              <a:t>Ex</a:t>
            </a:r>
            <a:r>
              <a:rPr lang="en-MY" sz="4800" b="1" dirty="0" smtClean="0">
                <a:solidFill>
                  <a:srgbClr val="C00000"/>
                </a:solidFill>
              </a:rPr>
              <a:t>ternal </a:t>
            </a:r>
            <a:r>
              <a:rPr lang="en-MY" sz="4800" b="1" dirty="0" smtClean="0">
                <a:solidFill>
                  <a:srgbClr val="C00000"/>
                </a:solidFill>
              </a:rPr>
              <a:t>Users </a:t>
            </a:r>
            <a:endParaRPr lang="en-MY" sz="4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756502"/>
              </p:ext>
            </p:extLst>
          </p:nvPr>
        </p:nvGraphicFramePr>
        <p:xfrm>
          <a:off x="1489165" y="1110025"/>
          <a:ext cx="8843555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844">
                  <a:extLst>
                    <a:ext uri="{9D8B030D-6E8A-4147-A177-3AD203B41FA5}">
                      <a16:colId xmlns:a16="http://schemas.microsoft.com/office/drawing/2014/main" val="330962089"/>
                    </a:ext>
                  </a:extLst>
                </a:gridCol>
                <a:gridCol w="6579711">
                  <a:extLst>
                    <a:ext uri="{9D8B030D-6E8A-4147-A177-3AD203B41FA5}">
                      <a16:colId xmlns:a16="http://schemas.microsoft.com/office/drawing/2014/main" val="33140412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External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Users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Possible Reason(s)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for using Accounting Information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043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Creditors and lenders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Should a loan be granted to the company? Will the company be able to pay its debts as they become due? 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149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Customers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Does the company offer useful products at fair prices? Will the company survive long enough to honor its product warranties?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004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Governmental/ regulatory bodies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For filing tax returns</a:t>
                      </a:r>
                    </a:p>
                    <a:p>
                      <a:endParaRPr lang="en-US" sz="1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0136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General public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Is the company providing useful products and gainful employment for citizens without causing serious environmental problems?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188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Investors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They will also use accounting information to guide investment decisions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693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Banks or lending institutions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They may use accounting information to guide decisions such as whether to lend or how much to lend a business.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341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908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3622</TotalTime>
  <Words>495</Words>
  <Application>Microsoft Office PowerPoint</Application>
  <PresentationFormat>Widescreen</PresentationFormat>
  <Paragraphs>53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Batang</vt:lpstr>
      <vt:lpstr>Bradley Hand ITC</vt:lpstr>
      <vt:lpstr>Calibri</vt:lpstr>
      <vt:lpstr>Calibri Light</vt:lpstr>
      <vt:lpstr>Copperplate Gothic Light</vt:lpstr>
      <vt:lpstr>Times New Roman</vt:lpstr>
      <vt:lpstr>Wingdings</vt:lpstr>
      <vt:lpstr>Office Theme</vt:lpstr>
      <vt:lpstr>  Accounting for Beginners  UNIT 1:  Introduction to Accounting Part 2</vt:lpstr>
      <vt:lpstr>Learning Outcome</vt:lpstr>
      <vt:lpstr>Content</vt:lpstr>
      <vt:lpstr>1. Forms of Business</vt:lpstr>
      <vt:lpstr>Types or Forms of Business Organisation</vt:lpstr>
      <vt:lpstr>2. Users of Accounting Information</vt:lpstr>
      <vt:lpstr> Users of Accounting Information</vt:lpstr>
      <vt:lpstr>Internal Users </vt:lpstr>
      <vt:lpstr>External Users </vt:lpstr>
      <vt:lpstr>3. Accounting Tools &amp; Software</vt:lpstr>
      <vt:lpstr>Accounting Tools &amp; Software</vt:lpstr>
      <vt:lpstr>Accounting Tools &amp; Software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CHUAH KEE MAN</dc:creator>
  <cp:lastModifiedBy>UNIMAS</cp:lastModifiedBy>
  <cp:revision>231</cp:revision>
  <dcterms:created xsi:type="dcterms:W3CDTF">2016-07-26T11:23:57Z</dcterms:created>
  <dcterms:modified xsi:type="dcterms:W3CDTF">2019-12-06T07:26:13Z</dcterms:modified>
</cp:coreProperties>
</file>