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24"/>
  </p:notesMasterIdLst>
  <p:sldIdLst>
    <p:sldId id="256" r:id="rId5"/>
    <p:sldId id="274" r:id="rId6"/>
    <p:sldId id="275" r:id="rId7"/>
    <p:sldId id="257" r:id="rId8"/>
    <p:sldId id="258" r:id="rId9"/>
    <p:sldId id="276" r:id="rId10"/>
    <p:sldId id="264" r:id="rId11"/>
    <p:sldId id="259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62" r:id="rId22"/>
    <p:sldId id="261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72240" autoAdjust="0"/>
  </p:normalViewPr>
  <p:slideViewPr>
    <p:cSldViewPr snapToGrid="0">
      <p:cViewPr varScale="1">
        <p:scale>
          <a:sx n="63" d="100"/>
          <a:sy n="63" d="100"/>
        </p:scale>
        <p:origin x="1536" y="66"/>
      </p:cViewPr>
      <p:guideLst/>
    </p:cSldViewPr>
  </p:slideViewPr>
  <p:outlineViewPr>
    <p:cViewPr>
      <p:scale>
        <a:sx n="33" d="100"/>
        <a:sy n="33" d="100"/>
      </p:scale>
      <p:origin x="0" y="-48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548"/>
    </p:cViewPr>
  </p:sorterViewPr>
  <p:notesViewPr>
    <p:cSldViewPr snapToGrid="0">
      <p:cViewPr varScale="1">
        <p:scale>
          <a:sx n="67" d="100"/>
          <a:sy n="67" d="100"/>
        </p:scale>
        <p:origin x="322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C5897CC-BE84-4C3F-939B-FF52C6F532D0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C3B4FA6-7D0B-47C8-ADA1-E7DFF44F68A3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Requirement for fund application</a:t>
          </a:r>
          <a:endParaRPr lang="en-US" dirty="0">
            <a:solidFill>
              <a:schemeClr val="tx1"/>
            </a:solidFill>
          </a:endParaRPr>
        </a:p>
      </dgm:t>
    </dgm:pt>
    <dgm:pt modelId="{543A26DD-C7D4-4516-940E-4789628387C0}" type="parTrans" cxnId="{89594921-D95C-41CD-BEBB-11B8AB14611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A1C69B9-4928-4BFC-AA31-D6AC2410555F}" type="sibTrans" cxnId="{89594921-D95C-41CD-BEBB-11B8AB14611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19A27667-D5D5-44CD-AEDB-D36B664E38A8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Getting an integrated view of a business</a:t>
          </a:r>
          <a:endParaRPr lang="en-US" dirty="0">
            <a:solidFill>
              <a:schemeClr val="tx1"/>
            </a:solidFill>
          </a:endParaRPr>
        </a:p>
      </dgm:t>
    </dgm:pt>
    <dgm:pt modelId="{3C6523D3-6386-401A-8959-78FFB5004ED6}" type="parTrans" cxnId="{A9198509-246C-413E-B379-024FB9A1FCB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C253C30-7EE3-47ED-9EDB-6C4AB56B574D}" type="sibTrans" cxnId="{A9198509-246C-413E-B379-024FB9A1FCB3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EA198AF-B462-4920-B8CF-8507435009B6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Presenting the future of a business </a:t>
          </a:r>
          <a:endParaRPr lang="en-US" dirty="0">
            <a:solidFill>
              <a:schemeClr val="tx1"/>
            </a:solidFill>
          </a:endParaRPr>
        </a:p>
      </dgm:t>
    </dgm:pt>
    <dgm:pt modelId="{D59158CF-2542-4E72-BCBB-B03A89EFA9CF}" type="parTrans" cxnId="{DDFA5D18-9E9B-4BBE-BE5A-F04DF1AC559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7ED62F4-F3FA-4DB9-B589-53C908E9CD4D}" type="sibTrans" cxnId="{DDFA5D18-9E9B-4BBE-BE5A-F04DF1AC559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8735C24-C4E3-495B-A12C-D8100A2A40CF}" type="pres">
      <dgm:prSet presAssocID="{EC5897CC-BE84-4C3F-939B-FF52C6F532D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7B5CE3-0161-4726-B8D5-E8E287F3838B}" type="pres">
      <dgm:prSet presAssocID="{19A27667-D5D5-44CD-AEDB-D36B664E38A8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7E5B2B-5C6C-40A5-9431-82E3C62ED322}" type="pres">
      <dgm:prSet presAssocID="{CC253C30-7EE3-47ED-9EDB-6C4AB56B574D}" presName="sibTrans" presStyleCnt="0"/>
      <dgm:spPr/>
    </dgm:pt>
    <dgm:pt modelId="{6056CF7B-52FF-499F-B675-1E99F48C7FA9}" type="pres">
      <dgm:prSet presAssocID="{9EA198AF-B462-4920-B8CF-8507435009B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7321B-826A-4F63-BEFA-85AB6F579BD9}" type="pres">
      <dgm:prSet presAssocID="{97ED62F4-F3FA-4DB9-B589-53C908E9CD4D}" presName="sibTrans" presStyleCnt="0"/>
      <dgm:spPr/>
    </dgm:pt>
    <dgm:pt modelId="{B3AF7DBD-2A4F-43A8-BCDC-FA2D71D3AD9B}" type="pres">
      <dgm:prSet presAssocID="{EC3B4FA6-7D0B-47C8-ADA1-E7DFF44F68A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9594921-D95C-41CD-BEBB-11B8AB146119}" srcId="{EC5897CC-BE84-4C3F-939B-FF52C6F532D0}" destId="{EC3B4FA6-7D0B-47C8-ADA1-E7DFF44F68A3}" srcOrd="2" destOrd="0" parTransId="{543A26DD-C7D4-4516-940E-4789628387C0}" sibTransId="{FA1C69B9-4928-4BFC-AA31-D6AC2410555F}"/>
    <dgm:cxn modelId="{1D54A237-BA3F-44DD-A955-D85258B1F62B}" type="presOf" srcId="{19A27667-D5D5-44CD-AEDB-D36B664E38A8}" destId="{6F7B5CE3-0161-4726-B8D5-E8E287F3838B}" srcOrd="0" destOrd="0" presId="urn:microsoft.com/office/officeart/2005/8/layout/default"/>
    <dgm:cxn modelId="{DDFA5D18-9E9B-4BBE-BE5A-F04DF1AC5599}" srcId="{EC5897CC-BE84-4C3F-939B-FF52C6F532D0}" destId="{9EA198AF-B462-4920-B8CF-8507435009B6}" srcOrd="1" destOrd="0" parTransId="{D59158CF-2542-4E72-BCBB-B03A89EFA9CF}" sibTransId="{97ED62F4-F3FA-4DB9-B589-53C908E9CD4D}"/>
    <dgm:cxn modelId="{BA8A8B1D-2979-4F00-9B41-E00959C4A7CF}" type="presOf" srcId="{EC3B4FA6-7D0B-47C8-ADA1-E7DFF44F68A3}" destId="{B3AF7DBD-2A4F-43A8-BCDC-FA2D71D3AD9B}" srcOrd="0" destOrd="0" presId="urn:microsoft.com/office/officeart/2005/8/layout/default"/>
    <dgm:cxn modelId="{B1172367-4925-4320-9189-1506EED2ABBC}" type="presOf" srcId="{9EA198AF-B462-4920-B8CF-8507435009B6}" destId="{6056CF7B-52FF-499F-B675-1E99F48C7FA9}" srcOrd="0" destOrd="0" presId="urn:microsoft.com/office/officeart/2005/8/layout/default"/>
    <dgm:cxn modelId="{A9198509-246C-413E-B379-024FB9A1FCB3}" srcId="{EC5897CC-BE84-4C3F-939B-FF52C6F532D0}" destId="{19A27667-D5D5-44CD-AEDB-D36B664E38A8}" srcOrd="0" destOrd="0" parTransId="{3C6523D3-6386-401A-8959-78FFB5004ED6}" sibTransId="{CC253C30-7EE3-47ED-9EDB-6C4AB56B574D}"/>
    <dgm:cxn modelId="{33EB8AB9-1197-4FB2-BE96-94FA53564FB3}" type="presOf" srcId="{EC5897CC-BE84-4C3F-939B-FF52C6F532D0}" destId="{48735C24-C4E3-495B-A12C-D8100A2A40CF}" srcOrd="0" destOrd="0" presId="urn:microsoft.com/office/officeart/2005/8/layout/default"/>
    <dgm:cxn modelId="{FDAF6796-198F-46C6-8DA1-B962E160E7A2}" type="presParOf" srcId="{48735C24-C4E3-495B-A12C-D8100A2A40CF}" destId="{6F7B5CE3-0161-4726-B8D5-E8E287F3838B}" srcOrd="0" destOrd="0" presId="urn:microsoft.com/office/officeart/2005/8/layout/default"/>
    <dgm:cxn modelId="{FF6A58D4-B781-46E0-953C-0D3188166833}" type="presParOf" srcId="{48735C24-C4E3-495B-A12C-D8100A2A40CF}" destId="{507E5B2B-5C6C-40A5-9431-82E3C62ED322}" srcOrd="1" destOrd="0" presId="urn:microsoft.com/office/officeart/2005/8/layout/default"/>
    <dgm:cxn modelId="{ACF06445-9A60-413E-BA8B-E7C837E996B4}" type="presParOf" srcId="{48735C24-C4E3-495B-A12C-D8100A2A40CF}" destId="{6056CF7B-52FF-499F-B675-1E99F48C7FA9}" srcOrd="2" destOrd="0" presId="urn:microsoft.com/office/officeart/2005/8/layout/default"/>
    <dgm:cxn modelId="{C547DC9F-4A65-43E3-A646-FE01C5BF733C}" type="presParOf" srcId="{48735C24-C4E3-495B-A12C-D8100A2A40CF}" destId="{94B7321B-826A-4F63-BEFA-85AB6F579BD9}" srcOrd="3" destOrd="0" presId="urn:microsoft.com/office/officeart/2005/8/layout/default"/>
    <dgm:cxn modelId="{37B4BDD0-4028-4779-9095-3C8FE1B2ADA1}" type="presParOf" srcId="{48735C24-C4E3-495B-A12C-D8100A2A40CF}" destId="{B3AF7DBD-2A4F-43A8-BCDC-FA2D71D3AD9B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3BF8E2A-AFDC-4C62-BB7D-90EC5E839BF7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9CA441-46FF-4FB3-BA4A-577900266BD0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Help to understand the business</a:t>
          </a:r>
          <a:endParaRPr lang="en-US" dirty="0">
            <a:solidFill>
              <a:schemeClr val="tx1"/>
            </a:solidFill>
          </a:endParaRPr>
        </a:p>
      </dgm:t>
    </dgm:pt>
    <dgm:pt modelId="{97D1B920-A439-413C-8A60-F1C5EACAEBD2}" type="parTrans" cxnId="{1667914F-F3A7-4ECC-8C78-49F0CCC83A6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96BC097-0810-4069-888C-ABF9BED0D4A0}" type="sibTrans" cxnId="{1667914F-F3A7-4ECC-8C78-49F0CCC83A6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9FF7B77-8193-4333-890C-AB85B5D75B30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Assist in business planning and strategy</a:t>
          </a:r>
          <a:endParaRPr lang="en-US" dirty="0">
            <a:solidFill>
              <a:schemeClr val="tx1"/>
            </a:solidFill>
          </a:endParaRPr>
        </a:p>
      </dgm:t>
    </dgm:pt>
    <dgm:pt modelId="{A825F5D6-878B-4AA9-AD51-7C7E58859689}" type="parTrans" cxnId="{FA1F0606-692B-45FD-9FB0-265D3DF1061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DE8F658-A28B-48BB-AC4A-8D15CC667432}" type="sibTrans" cxnId="{FA1F0606-692B-45FD-9FB0-265D3DF1061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77B1E0EB-1638-433A-AEE0-7969A0E6A9E5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Determine financial needs and profitability</a:t>
          </a:r>
          <a:endParaRPr lang="en-US" dirty="0">
            <a:solidFill>
              <a:schemeClr val="tx1"/>
            </a:solidFill>
          </a:endParaRPr>
        </a:p>
      </dgm:t>
    </dgm:pt>
    <dgm:pt modelId="{BF9317F7-D657-428F-8F40-2F47EFC22DFD}" type="parTrans" cxnId="{F9CB2211-6864-477C-9237-26D13FBDC8C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BC7C3677-99A4-4458-B7C6-B9A0BCEEBB76}" type="sibTrans" cxnId="{F9CB2211-6864-477C-9237-26D13FBDC8C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E27456A-F3D2-4CC5-B0E9-56DCFFB6606A}" type="pres">
      <dgm:prSet presAssocID="{D3BF8E2A-AFDC-4C62-BB7D-90EC5E839BF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E469AA34-2405-45CB-A442-09C2256F0384}" type="pres">
      <dgm:prSet presAssocID="{D3BF8E2A-AFDC-4C62-BB7D-90EC5E839BF7}" presName="Name1" presStyleCnt="0"/>
      <dgm:spPr/>
    </dgm:pt>
    <dgm:pt modelId="{82DD4C0B-8D4D-4CEF-B3A4-74019C1B1A3F}" type="pres">
      <dgm:prSet presAssocID="{D3BF8E2A-AFDC-4C62-BB7D-90EC5E839BF7}" presName="cycle" presStyleCnt="0"/>
      <dgm:spPr/>
    </dgm:pt>
    <dgm:pt modelId="{495CAFCB-2BCC-42DE-8543-BFF52AE7B967}" type="pres">
      <dgm:prSet presAssocID="{D3BF8E2A-AFDC-4C62-BB7D-90EC5E839BF7}" presName="srcNode" presStyleLbl="node1" presStyleIdx="0" presStyleCnt="3"/>
      <dgm:spPr/>
    </dgm:pt>
    <dgm:pt modelId="{1A73718F-389C-4E50-8135-59FDB3852CF2}" type="pres">
      <dgm:prSet presAssocID="{D3BF8E2A-AFDC-4C62-BB7D-90EC5E839BF7}" presName="conn" presStyleLbl="parChTrans1D2" presStyleIdx="0" presStyleCnt="1"/>
      <dgm:spPr/>
      <dgm:t>
        <a:bodyPr/>
        <a:lstStyle/>
        <a:p>
          <a:endParaRPr lang="en-US"/>
        </a:p>
      </dgm:t>
    </dgm:pt>
    <dgm:pt modelId="{D4DE2EB6-37E7-4A94-8315-9D90F853725D}" type="pres">
      <dgm:prSet presAssocID="{D3BF8E2A-AFDC-4C62-BB7D-90EC5E839BF7}" presName="extraNode" presStyleLbl="node1" presStyleIdx="0" presStyleCnt="3"/>
      <dgm:spPr/>
    </dgm:pt>
    <dgm:pt modelId="{2C089037-739C-4AD1-956B-47FFBA6843C7}" type="pres">
      <dgm:prSet presAssocID="{D3BF8E2A-AFDC-4C62-BB7D-90EC5E839BF7}" presName="dstNode" presStyleLbl="node1" presStyleIdx="0" presStyleCnt="3"/>
      <dgm:spPr/>
    </dgm:pt>
    <dgm:pt modelId="{8B12C9C5-4C61-416C-88EC-4E617770946F}" type="pres">
      <dgm:prSet presAssocID="{919CA441-46FF-4FB3-BA4A-577900266BD0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B9445CB-452E-4D5D-BB83-55D55586A184}" type="pres">
      <dgm:prSet presAssocID="{919CA441-46FF-4FB3-BA4A-577900266BD0}" presName="accent_1" presStyleCnt="0"/>
      <dgm:spPr/>
    </dgm:pt>
    <dgm:pt modelId="{45A946F6-5E3D-4AAC-B872-AB7E73ED1066}" type="pres">
      <dgm:prSet presAssocID="{919CA441-46FF-4FB3-BA4A-577900266BD0}" presName="accentRepeatNode" presStyleLbl="solidFgAcc1" presStyleIdx="0" presStyleCnt="3"/>
      <dgm:spPr/>
    </dgm:pt>
    <dgm:pt modelId="{FF37E186-8679-434C-9CA0-CFAB9CDDCF71}" type="pres">
      <dgm:prSet presAssocID="{D9FF7B77-8193-4333-890C-AB85B5D75B30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3D0D08-C8F0-4C7A-A59E-A61331ABBF0C}" type="pres">
      <dgm:prSet presAssocID="{D9FF7B77-8193-4333-890C-AB85B5D75B30}" presName="accent_2" presStyleCnt="0"/>
      <dgm:spPr/>
    </dgm:pt>
    <dgm:pt modelId="{0168D498-904F-4954-B342-FE36B5182914}" type="pres">
      <dgm:prSet presAssocID="{D9FF7B77-8193-4333-890C-AB85B5D75B30}" presName="accentRepeatNode" presStyleLbl="solidFgAcc1" presStyleIdx="1" presStyleCnt="3"/>
      <dgm:spPr/>
    </dgm:pt>
    <dgm:pt modelId="{C8572456-5386-467E-B291-641F0015FE59}" type="pres">
      <dgm:prSet presAssocID="{77B1E0EB-1638-433A-AEE0-7969A0E6A9E5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D1FC1FE-A528-4AF8-AB2C-91F5DBFBBF8B}" type="pres">
      <dgm:prSet presAssocID="{77B1E0EB-1638-433A-AEE0-7969A0E6A9E5}" presName="accent_3" presStyleCnt="0"/>
      <dgm:spPr/>
    </dgm:pt>
    <dgm:pt modelId="{9E7A4615-A3BD-4AE7-8AB9-AF6663007F83}" type="pres">
      <dgm:prSet presAssocID="{77B1E0EB-1638-433A-AEE0-7969A0E6A9E5}" presName="accentRepeatNode" presStyleLbl="solidFgAcc1" presStyleIdx="2" presStyleCnt="3"/>
      <dgm:spPr/>
    </dgm:pt>
  </dgm:ptLst>
  <dgm:cxnLst>
    <dgm:cxn modelId="{691F43AC-9343-4B7A-9EC9-3D4A444DD0D9}" type="presOf" srcId="{D3BF8E2A-AFDC-4C62-BB7D-90EC5E839BF7}" destId="{9E27456A-F3D2-4CC5-B0E9-56DCFFB6606A}" srcOrd="0" destOrd="0" presId="urn:microsoft.com/office/officeart/2008/layout/VerticalCurvedList"/>
    <dgm:cxn modelId="{97D501C1-8B62-4B0F-8534-04102654F3B0}" type="presOf" srcId="{77B1E0EB-1638-433A-AEE0-7969A0E6A9E5}" destId="{C8572456-5386-467E-B291-641F0015FE59}" srcOrd="0" destOrd="0" presId="urn:microsoft.com/office/officeart/2008/layout/VerticalCurvedList"/>
    <dgm:cxn modelId="{D8490E79-D3AD-4E7A-BCD2-FBA58DFAA588}" type="presOf" srcId="{919CA441-46FF-4FB3-BA4A-577900266BD0}" destId="{8B12C9C5-4C61-416C-88EC-4E617770946F}" srcOrd="0" destOrd="0" presId="urn:microsoft.com/office/officeart/2008/layout/VerticalCurvedList"/>
    <dgm:cxn modelId="{81EB34C3-F770-49FA-A526-AB85B4C967C1}" type="presOf" srcId="{D9FF7B77-8193-4333-890C-AB85B5D75B30}" destId="{FF37E186-8679-434C-9CA0-CFAB9CDDCF71}" srcOrd="0" destOrd="0" presId="urn:microsoft.com/office/officeart/2008/layout/VerticalCurvedList"/>
    <dgm:cxn modelId="{1667914F-F3A7-4ECC-8C78-49F0CCC83A65}" srcId="{D3BF8E2A-AFDC-4C62-BB7D-90EC5E839BF7}" destId="{919CA441-46FF-4FB3-BA4A-577900266BD0}" srcOrd="0" destOrd="0" parTransId="{97D1B920-A439-413C-8A60-F1C5EACAEBD2}" sibTransId="{996BC097-0810-4069-888C-ABF9BED0D4A0}"/>
    <dgm:cxn modelId="{FA1F0606-692B-45FD-9FB0-265D3DF10611}" srcId="{D3BF8E2A-AFDC-4C62-BB7D-90EC5E839BF7}" destId="{D9FF7B77-8193-4333-890C-AB85B5D75B30}" srcOrd="1" destOrd="0" parTransId="{A825F5D6-878B-4AA9-AD51-7C7E58859689}" sibTransId="{DDE8F658-A28B-48BB-AC4A-8D15CC667432}"/>
    <dgm:cxn modelId="{6C814B66-909C-4596-9FB0-D6874D07EAE1}" type="presOf" srcId="{996BC097-0810-4069-888C-ABF9BED0D4A0}" destId="{1A73718F-389C-4E50-8135-59FDB3852CF2}" srcOrd="0" destOrd="0" presId="urn:microsoft.com/office/officeart/2008/layout/VerticalCurvedList"/>
    <dgm:cxn modelId="{F9CB2211-6864-477C-9237-26D13FBDC8CD}" srcId="{D3BF8E2A-AFDC-4C62-BB7D-90EC5E839BF7}" destId="{77B1E0EB-1638-433A-AEE0-7969A0E6A9E5}" srcOrd="2" destOrd="0" parTransId="{BF9317F7-D657-428F-8F40-2F47EFC22DFD}" sibTransId="{BC7C3677-99A4-4458-B7C6-B9A0BCEEBB76}"/>
    <dgm:cxn modelId="{6C672253-4528-4B4F-92D8-20AE63500625}" type="presParOf" srcId="{9E27456A-F3D2-4CC5-B0E9-56DCFFB6606A}" destId="{E469AA34-2405-45CB-A442-09C2256F0384}" srcOrd="0" destOrd="0" presId="urn:microsoft.com/office/officeart/2008/layout/VerticalCurvedList"/>
    <dgm:cxn modelId="{4F8A5FB4-5B01-40A9-BD89-B5FDBA9D88C6}" type="presParOf" srcId="{E469AA34-2405-45CB-A442-09C2256F0384}" destId="{82DD4C0B-8D4D-4CEF-B3A4-74019C1B1A3F}" srcOrd="0" destOrd="0" presId="urn:microsoft.com/office/officeart/2008/layout/VerticalCurvedList"/>
    <dgm:cxn modelId="{E89AD57A-3A1A-4CBF-95D6-A363C3599A78}" type="presParOf" srcId="{82DD4C0B-8D4D-4CEF-B3A4-74019C1B1A3F}" destId="{495CAFCB-2BCC-42DE-8543-BFF52AE7B967}" srcOrd="0" destOrd="0" presId="urn:microsoft.com/office/officeart/2008/layout/VerticalCurvedList"/>
    <dgm:cxn modelId="{464D7E94-03FA-47D9-B0FC-2B5E9B7DA7C1}" type="presParOf" srcId="{82DD4C0B-8D4D-4CEF-B3A4-74019C1B1A3F}" destId="{1A73718F-389C-4E50-8135-59FDB3852CF2}" srcOrd="1" destOrd="0" presId="urn:microsoft.com/office/officeart/2008/layout/VerticalCurvedList"/>
    <dgm:cxn modelId="{4E13B03F-97B6-4DC5-B0EC-223F0D69A006}" type="presParOf" srcId="{82DD4C0B-8D4D-4CEF-B3A4-74019C1B1A3F}" destId="{D4DE2EB6-37E7-4A94-8315-9D90F853725D}" srcOrd="2" destOrd="0" presId="urn:microsoft.com/office/officeart/2008/layout/VerticalCurvedList"/>
    <dgm:cxn modelId="{8E566F2E-A3DB-4FDA-A8D1-29550F349226}" type="presParOf" srcId="{82DD4C0B-8D4D-4CEF-B3A4-74019C1B1A3F}" destId="{2C089037-739C-4AD1-956B-47FFBA6843C7}" srcOrd="3" destOrd="0" presId="urn:microsoft.com/office/officeart/2008/layout/VerticalCurvedList"/>
    <dgm:cxn modelId="{518C529E-2317-4C75-AC7D-6194C236036B}" type="presParOf" srcId="{E469AA34-2405-45CB-A442-09C2256F0384}" destId="{8B12C9C5-4C61-416C-88EC-4E617770946F}" srcOrd="1" destOrd="0" presId="urn:microsoft.com/office/officeart/2008/layout/VerticalCurvedList"/>
    <dgm:cxn modelId="{634338A1-518C-4E6D-AE4D-0ED1E3141FF8}" type="presParOf" srcId="{E469AA34-2405-45CB-A442-09C2256F0384}" destId="{6B9445CB-452E-4D5D-BB83-55D55586A184}" srcOrd="2" destOrd="0" presId="urn:microsoft.com/office/officeart/2008/layout/VerticalCurvedList"/>
    <dgm:cxn modelId="{C5AA383D-0A00-47DB-9FAA-BA5B07E8232B}" type="presParOf" srcId="{6B9445CB-452E-4D5D-BB83-55D55586A184}" destId="{45A946F6-5E3D-4AAC-B872-AB7E73ED1066}" srcOrd="0" destOrd="0" presId="urn:microsoft.com/office/officeart/2008/layout/VerticalCurvedList"/>
    <dgm:cxn modelId="{E69D5F5A-E3F1-4023-8F03-A076FEE6AEA9}" type="presParOf" srcId="{E469AA34-2405-45CB-A442-09C2256F0384}" destId="{FF37E186-8679-434C-9CA0-CFAB9CDDCF71}" srcOrd="3" destOrd="0" presId="urn:microsoft.com/office/officeart/2008/layout/VerticalCurvedList"/>
    <dgm:cxn modelId="{39F3AA2D-7738-4D5A-8735-D6C8FC04C765}" type="presParOf" srcId="{E469AA34-2405-45CB-A442-09C2256F0384}" destId="{2B3D0D08-C8F0-4C7A-A59E-A61331ABBF0C}" srcOrd="4" destOrd="0" presId="urn:microsoft.com/office/officeart/2008/layout/VerticalCurvedList"/>
    <dgm:cxn modelId="{EED35B83-6B80-49A1-9E77-7A857EADC6F8}" type="presParOf" srcId="{2B3D0D08-C8F0-4C7A-A59E-A61331ABBF0C}" destId="{0168D498-904F-4954-B342-FE36B5182914}" srcOrd="0" destOrd="0" presId="urn:microsoft.com/office/officeart/2008/layout/VerticalCurvedList"/>
    <dgm:cxn modelId="{3FD5AD4E-DFA6-4BC0-BDA1-9BAEF33E466E}" type="presParOf" srcId="{E469AA34-2405-45CB-A442-09C2256F0384}" destId="{C8572456-5386-467E-B291-641F0015FE59}" srcOrd="5" destOrd="0" presId="urn:microsoft.com/office/officeart/2008/layout/VerticalCurvedList"/>
    <dgm:cxn modelId="{7BD28662-5106-4CFE-900B-467DFDEF28BB}" type="presParOf" srcId="{E469AA34-2405-45CB-A442-09C2256F0384}" destId="{DD1FC1FE-A528-4AF8-AB2C-91F5DBFBBF8B}" srcOrd="6" destOrd="0" presId="urn:microsoft.com/office/officeart/2008/layout/VerticalCurvedList"/>
    <dgm:cxn modelId="{5AFAC5DF-09F3-4074-BAAA-FDC7C9153512}" type="presParOf" srcId="{DD1FC1FE-A528-4AF8-AB2C-91F5DBFBBF8B}" destId="{9E7A4615-A3BD-4AE7-8AB9-AF6663007F83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E9F32F1-4AA1-4E6C-B94C-DD09A16ED534}" type="doc">
      <dgm:prSet loTypeId="urn:microsoft.com/office/officeart/2005/8/layout/lProcess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C73A881-F6EF-4AB6-B495-3F0B9C8EC5A2}">
      <dgm:prSet phldrT="[Text]" custT="1"/>
      <dgm:spPr/>
      <dgm:t>
        <a:bodyPr/>
        <a:lstStyle/>
        <a:p>
          <a:r>
            <a:rPr lang="en-US" sz="4000" b="1" dirty="0" smtClean="0">
              <a:solidFill>
                <a:schemeClr val="tx1"/>
              </a:solidFill>
            </a:rPr>
            <a:t>Internal </a:t>
          </a:r>
          <a:endParaRPr lang="en-US" sz="4000" b="1" dirty="0">
            <a:solidFill>
              <a:schemeClr val="tx1"/>
            </a:solidFill>
          </a:endParaRPr>
        </a:p>
      </dgm:t>
    </dgm:pt>
    <dgm:pt modelId="{3FD2B84F-B3FA-4B93-A9E3-BE368C871BB1}" type="parTrans" cxnId="{8F30C56F-4900-4F2C-9B62-4405AC21E7A2}">
      <dgm:prSet/>
      <dgm:spPr/>
      <dgm:t>
        <a:bodyPr/>
        <a:lstStyle/>
        <a:p>
          <a:endParaRPr lang="en-US" sz="3200"/>
        </a:p>
      </dgm:t>
    </dgm:pt>
    <dgm:pt modelId="{4314D998-2638-430C-A871-8736F6966C9D}" type="sibTrans" cxnId="{8F30C56F-4900-4F2C-9B62-4405AC21E7A2}">
      <dgm:prSet/>
      <dgm:spPr/>
      <dgm:t>
        <a:bodyPr/>
        <a:lstStyle/>
        <a:p>
          <a:endParaRPr lang="en-US" sz="3200"/>
        </a:p>
      </dgm:t>
    </dgm:pt>
    <dgm:pt modelId="{12CFE938-AD0F-4978-ADE1-EC2297F9A130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Board of Directors</a:t>
          </a:r>
          <a:endParaRPr lang="en-US" sz="3200" dirty="0">
            <a:solidFill>
              <a:schemeClr val="tx1"/>
            </a:solidFill>
          </a:endParaRPr>
        </a:p>
      </dgm:t>
    </dgm:pt>
    <dgm:pt modelId="{60EDA06C-49F0-42D1-960F-583D31EE936D}" type="parTrans" cxnId="{E0E056D1-8A7C-4D5B-B4A0-32970C8A9CE7}">
      <dgm:prSet/>
      <dgm:spPr/>
      <dgm:t>
        <a:bodyPr/>
        <a:lstStyle/>
        <a:p>
          <a:endParaRPr lang="en-US" sz="3200"/>
        </a:p>
      </dgm:t>
    </dgm:pt>
    <dgm:pt modelId="{05596267-226F-42BD-A1B9-228F1E87B847}" type="sibTrans" cxnId="{E0E056D1-8A7C-4D5B-B4A0-32970C8A9CE7}">
      <dgm:prSet/>
      <dgm:spPr/>
      <dgm:t>
        <a:bodyPr/>
        <a:lstStyle/>
        <a:p>
          <a:endParaRPr lang="en-US" sz="3200"/>
        </a:p>
      </dgm:t>
    </dgm:pt>
    <dgm:pt modelId="{5199F6F9-7ACD-49D6-ABD4-493CCDD13A8F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Shareholders</a:t>
          </a:r>
          <a:endParaRPr lang="en-US" sz="3200" dirty="0">
            <a:solidFill>
              <a:schemeClr val="tx1"/>
            </a:solidFill>
          </a:endParaRPr>
        </a:p>
      </dgm:t>
    </dgm:pt>
    <dgm:pt modelId="{DF080E07-F47F-4C08-BA96-A60EEBB52B06}" type="parTrans" cxnId="{DC82CD1A-C2FC-4AD3-BA10-7910BD52FE4D}">
      <dgm:prSet/>
      <dgm:spPr/>
      <dgm:t>
        <a:bodyPr/>
        <a:lstStyle/>
        <a:p>
          <a:endParaRPr lang="en-US" sz="3200"/>
        </a:p>
      </dgm:t>
    </dgm:pt>
    <dgm:pt modelId="{CF51D26E-FB98-41AF-98A6-97303DB4EE3B}" type="sibTrans" cxnId="{DC82CD1A-C2FC-4AD3-BA10-7910BD52FE4D}">
      <dgm:prSet/>
      <dgm:spPr/>
      <dgm:t>
        <a:bodyPr/>
        <a:lstStyle/>
        <a:p>
          <a:endParaRPr lang="en-US" sz="3200"/>
        </a:p>
      </dgm:t>
    </dgm:pt>
    <dgm:pt modelId="{98637C03-C092-4A86-A942-BFDB66879732}">
      <dgm:prSet phldrT="[Text]" custT="1"/>
      <dgm:spPr/>
      <dgm:t>
        <a:bodyPr/>
        <a:lstStyle/>
        <a:p>
          <a:r>
            <a:rPr lang="en-US" sz="4000" b="1" dirty="0" smtClean="0">
              <a:solidFill>
                <a:schemeClr val="tx1"/>
              </a:solidFill>
            </a:rPr>
            <a:t>External</a:t>
          </a:r>
          <a:endParaRPr lang="en-US" sz="4000" b="1" dirty="0">
            <a:solidFill>
              <a:schemeClr val="tx1"/>
            </a:solidFill>
          </a:endParaRPr>
        </a:p>
      </dgm:t>
    </dgm:pt>
    <dgm:pt modelId="{89EC8EE5-C7C9-420D-8081-329B44B55587}" type="parTrans" cxnId="{04C8563F-FD61-4D5E-B46B-304D5A131041}">
      <dgm:prSet/>
      <dgm:spPr/>
      <dgm:t>
        <a:bodyPr/>
        <a:lstStyle/>
        <a:p>
          <a:endParaRPr lang="en-US" sz="3200"/>
        </a:p>
      </dgm:t>
    </dgm:pt>
    <dgm:pt modelId="{1FC33A8E-A017-4C89-96A1-18F06395A0A0}" type="sibTrans" cxnId="{04C8563F-FD61-4D5E-B46B-304D5A131041}">
      <dgm:prSet/>
      <dgm:spPr/>
      <dgm:t>
        <a:bodyPr/>
        <a:lstStyle/>
        <a:p>
          <a:endParaRPr lang="en-US" sz="3200"/>
        </a:p>
      </dgm:t>
    </dgm:pt>
    <dgm:pt modelId="{3255A15E-D8DB-4121-BF1D-3D4D8E283707}">
      <dgm:prSet phldrT="[Text]" custT="1"/>
      <dgm:spPr/>
      <dgm:t>
        <a:bodyPr/>
        <a:lstStyle/>
        <a:p>
          <a:r>
            <a:rPr lang="en-US" sz="3200" dirty="0" smtClean="0"/>
            <a:t>Financial institutions</a:t>
          </a:r>
          <a:endParaRPr lang="en-US" sz="3200" dirty="0"/>
        </a:p>
      </dgm:t>
    </dgm:pt>
    <dgm:pt modelId="{19AB33EB-6574-4241-8432-14F6869031A0}" type="parTrans" cxnId="{E144EF81-6E89-47B9-BA45-7805827B5D36}">
      <dgm:prSet/>
      <dgm:spPr/>
      <dgm:t>
        <a:bodyPr/>
        <a:lstStyle/>
        <a:p>
          <a:endParaRPr lang="en-US" sz="3200"/>
        </a:p>
      </dgm:t>
    </dgm:pt>
    <dgm:pt modelId="{144BFEF0-5993-4659-94F8-8254F5FE76C9}" type="sibTrans" cxnId="{E144EF81-6E89-47B9-BA45-7805827B5D36}">
      <dgm:prSet/>
      <dgm:spPr/>
      <dgm:t>
        <a:bodyPr/>
        <a:lstStyle/>
        <a:p>
          <a:endParaRPr lang="en-US" sz="3200"/>
        </a:p>
      </dgm:t>
    </dgm:pt>
    <dgm:pt modelId="{D79F2073-8E14-4832-A22F-801ABC9E6DEE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Key employees</a:t>
          </a:r>
          <a:endParaRPr lang="en-US" sz="3200" dirty="0">
            <a:solidFill>
              <a:schemeClr val="tx1"/>
            </a:solidFill>
          </a:endParaRPr>
        </a:p>
      </dgm:t>
    </dgm:pt>
    <dgm:pt modelId="{F6C4665C-FD92-4B94-B051-0955043759A7}" type="parTrans" cxnId="{157A367F-04DF-4DE0-814E-DD92BD7E2769}">
      <dgm:prSet/>
      <dgm:spPr/>
      <dgm:t>
        <a:bodyPr/>
        <a:lstStyle/>
        <a:p>
          <a:endParaRPr lang="en-US" sz="3200"/>
        </a:p>
      </dgm:t>
    </dgm:pt>
    <dgm:pt modelId="{F0161984-E746-4177-A175-47AB9996F06D}" type="sibTrans" cxnId="{157A367F-04DF-4DE0-814E-DD92BD7E2769}">
      <dgm:prSet/>
      <dgm:spPr/>
      <dgm:t>
        <a:bodyPr/>
        <a:lstStyle/>
        <a:p>
          <a:endParaRPr lang="en-US" sz="3200"/>
        </a:p>
      </dgm:t>
    </dgm:pt>
    <dgm:pt modelId="{BB567BF3-91A1-49D7-BB84-330DC3146FC9}">
      <dgm:prSet phldrT="[Text]" custT="1"/>
      <dgm:spPr/>
      <dgm:t>
        <a:bodyPr/>
        <a:lstStyle/>
        <a:p>
          <a:r>
            <a:rPr lang="en-US" sz="3200" dirty="0" smtClean="0"/>
            <a:t>Private investors</a:t>
          </a:r>
          <a:endParaRPr lang="en-US" sz="3200" dirty="0"/>
        </a:p>
      </dgm:t>
    </dgm:pt>
    <dgm:pt modelId="{6E477DCE-6111-4918-A136-1FCCE52C584F}" type="parTrans" cxnId="{E5B33BD9-277C-45EF-8FFB-214626BE882B}">
      <dgm:prSet/>
      <dgm:spPr/>
      <dgm:t>
        <a:bodyPr/>
        <a:lstStyle/>
        <a:p>
          <a:endParaRPr lang="en-US" sz="3200"/>
        </a:p>
      </dgm:t>
    </dgm:pt>
    <dgm:pt modelId="{7A45DB00-42AE-41BF-83EE-29E17FB1ED61}" type="sibTrans" cxnId="{E5B33BD9-277C-45EF-8FFB-214626BE882B}">
      <dgm:prSet/>
      <dgm:spPr/>
      <dgm:t>
        <a:bodyPr/>
        <a:lstStyle/>
        <a:p>
          <a:endParaRPr lang="en-US" sz="3200"/>
        </a:p>
      </dgm:t>
    </dgm:pt>
    <dgm:pt modelId="{00A6C2B5-1296-4024-8C4D-96D26B62DF85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Business partners</a:t>
          </a:r>
          <a:endParaRPr lang="en-US" sz="3200" dirty="0">
            <a:solidFill>
              <a:schemeClr val="tx1"/>
            </a:solidFill>
          </a:endParaRPr>
        </a:p>
      </dgm:t>
    </dgm:pt>
    <dgm:pt modelId="{67DC859A-1EEC-40DA-A3DF-6CBBABD518F0}" type="parTrans" cxnId="{6C812165-7501-4638-884F-0353A0DE5710}">
      <dgm:prSet/>
      <dgm:spPr/>
      <dgm:t>
        <a:bodyPr/>
        <a:lstStyle/>
        <a:p>
          <a:endParaRPr lang="en-US" sz="3200"/>
        </a:p>
      </dgm:t>
    </dgm:pt>
    <dgm:pt modelId="{C4210A90-4F00-4B09-8C1D-02EA88D64248}" type="sibTrans" cxnId="{6C812165-7501-4638-884F-0353A0DE5710}">
      <dgm:prSet/>
      <dgm:spPr/>
      <dgm:t>
        <a:bodyPr/>
        <a:lstStyle/>
        <a:p>
          <a:endParaRPr lang="en-US" sz="3200"/>
        </a:p>
      </dgm:t>
    </dgm:pt>
    <dgm:pt modelId="{57EB62B6-FCD0-4F2F-9BD1-72C04DC07C7A}" type="pres">
      <dgm:prSet presAssocID="{EE9F32F1-4AA1-4E6C-B94C-DD09A16ED534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0BC0C1D-AB25-4390-87A3-616D4F11C616}" type="pres">
      <dgm:prSet presAssocID="{5C73A881-F6EF-4AB6-B495-3F0B9C8EC5A2}" presName="compNode" presStyleCnt="0"/>
      <dgm:spPr/>
    </dgm:pt>
    <dgm:pt modelId="{5134C837-2AF2-4202-9C5E-6BF268AA8287}" type="pres">
      <dgm:prSet presAssocID="{5C73A881-F6EF-4AB6-B495-3F0B9C8EC5A2}" presName="aNode" presStyleLbl="bgShp" presStyleIdx="0" presStyleCnt="2"/>
      <dgm:spPr/>
      <dgm:t>
        <a:bodyPr/>
        <a:lstStyle/>
        <a:p>
          <a:endParaRPr lang="en-US"/>
        </a:p>
      </dgm:t>
    </dgm:pt>
    <dgm:pt modelId="{7ED38AFE-716A-416D-B1A3-607B1166347B}" type="pres">
      <dgm:prSet presAssocID="{5C73A881-F6EF-4AB6-B495-3F0B9C8EC5A2}" presName="textNode" presStyleLbl="bgShp" presStyleIdx="0" presStyleCnt="2"/>
      <dgm:spPr/>
      <dgm:t>
        <a:bodyPr/>
        <a:lstStyle/>
        <a:p>
          <a:endParaRPr lang="en-US"/>
        </a:p>
      </dgm:t>
    </dgm:pt>
    <dgm:pt modelId="{CF68E427-2B36-4DE3-AF5A-ED1716C0E392}" type="pres">
      <dgm:prSet presAssocID="{5C73A881-F6EF-4AB6-B495-3F0B9C8EC5A2}" presName="compChildNode" presStyleCnt="0"/>
      <dgm:spPr/>
    </dgm:pt>
    <dgm:pt modelId="{709BA3EA-5C67-4369-8F25-281CD52AE25C}" type="pres">
      <dgm:prSet presAssocID="{5C73A881-F6EF-4AB6-B495-3F0B9C8EC5A2}" presName="theInnerList" presStyleCnt="0"/>
      <dgm:spPr/>
    </dgm:pt>
    <dgm:pt modelId="{F9462DDF-E485-4AFC-B5D4-293D06EEAEA6}" type="pres">
      <dgm:prSet presAssocID="{12CFE938-AD0F-4978-ADE1-EC2297F9A130}" presName="child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6F0B2C-4B73-4296-902F-7517E6467F0D}" type="pres">
      <dgm:prSet presAssocID="{12CFE938-AD0F-4978-ADE1-EC2297F9A130}" presName="aSpace2" presStyleCnt="0"/>
      <dgm:spPr/>
    </dgm:pt>
    <dgm:pt modelId="{2BC9141E-5F87-4EBB-ADC0-936E552D6184}" type="pres">
      <dgm:prSet presAssocID="{5199F6F9-7ACD-49D6-ABD4-493CCDD13A8F}" presName="child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CA04CF-F4F5-4D28-AE57-C5A41AA7B837}" type="pres">
      <dgm:prSet presAssocID="{5199F6F9-7ACD-49D6-ABD4-493CCDD13A8F}" presName="aSpace2" presStyleCnt="0"/>
      <dgm:spPr/>
    </dgm:pt>
    <dgm:pt modelId="{6134E2FD-E753-44FD-A7FB-178C5379EEBA}" type="pres">
      <dgm:prSet presAssocID="{D79F2073-8E14-4832-A22F-801ABC9E6DEE}" presName="child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0828D0-2528-4362-8462-C79AEAE5C676}" type="pres">
      <dgm:prSet presAssocID="{5C73A881-F6EF-4AB6-B495-3F0B9C8EC5A2}" presName="aSpace" presStyleCnt="0"/>
      <dgm:spPr/>
    </dgm:pt>
    <dgm:pt modelId="{0A754E2D-D799-4901-8D67-67E4BA7AFBA5}" type="pres">
      <dgm:prSet presAssocID="{98637C03-C092-4A86-A942-BFDB66879732}" presName="compNode" presStyleCnt="0"/>
      <dgm:spPr/>
    </dgm:pt>
    <dgm:pt modelId="{A4911B9E-CD7A-4DE4-851E-66B172B0FCD8}" type="pres">
      <dgm:prSet presAssocID="{98637C03-C092-4A86-A942-BFDB66879732}" presName="aNode" presStyleLbl="bgShp" presStyleIdx="1" presStyleCnt="2"/>
      <dgm:spPr/>
      <dgm:t>
        <a:bodyPr/>
        <a:lstStyle/>
        <a:p>
          <a:endParaRPr lang="en-US"/>
        </a:p>
      </dgm:t>
    </dgm:pt>
    <dgm:pt modelId="{F845F319-6F77-49FE-BCEE-9F1A3FF5537A}" type="pres">
      <dgm:prSet presAssocID="{98637C03-C092-4A86-A942-BFDB66879732}" presName="textNode" presStyleLbl="bgShp" presStyleIdx="1" presStyleCnt="2"/>
      <dgm:spPr/>
      <dgm:t>
        <a:bodyPr/>
        <a:lstStyle/>
        <a:p>
          <a:endParaRPr lang="en-US"/>
        </a:p>
      </dgm:t>
    </dgm:pt>
    <dgm:pt modelId="{EE462070-30AA-42F7-8617-F86D6CFC4B68}" type="pres">
      <dgm:prSet presAssocID="{98637C03-C092-4A86-A942-BFDB66879732}" presName="compChildNode" presStyleCnt="0"/>
      <dgm:spPr/>
    </dgm:pt>
    <dgm:pt modelId="{B02E2A15-A43D-43D2-B235-1C36576BB38B}" type="pres">
      <dgm:prSet presAssocID="{98637C03-C092-4A86-A942-BFDB66879732}" presName="theInnerList" presStyleCnt="0"/>
      <dgm:spPr/>
    </dgm:pt>
    <dgm:pt modelId="{C3EFD94A-0939-4291-8223-D144A366581F}" type="pres">
      <dgm:prSet presAssocID="{3255A15E-D8DB-4121-BF1D-3D4D8E283707}" presName="child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E9FFA98-79AD-4083-9970-CD55A7A60B86}" type="pres">
      <dgm:prSet presAssocID="{3255A15E-D8DB-4121-BF1D-3D4D8E283707}" presName="aSpace2" presStyleCnt="0"/>
      <dgm:spPr/>
    </dgm:pt>
    <dgm:pt modelId="{F182DF24-94DC-453C-993B-5401F15EE13F}" type="pres">
      <dgm:prSet presAssocID="{BB567BF3-91A1-49D7-BB84-330DC3146FC9}" presName="child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4AFF00-926A-4AA8-8337-F0D96D03F230}" type="pres">
      <dgm:prSet presAssocID="{BB567BF3-91A1-49D7-BB84-330DC3146FC9}" presName="aSpace2" presStyleCnt="0"/>
      <dgm:spPr/>
    </dgm:pt>
    <dgm:pt modelId="{92128290-0F00-4B9F-861D-EC098052665C}" type="pres">
      <dgm:prSet presAssocID="{00A6C2B5-1296-4024-8C4D-96D26B62DF85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E056D1-8A7C-4D5B-B4A0-32970C8A9CE7}" srcId="{5C73A881-F6EF-4AB6-B495-3F0B9C8EC5A2}" destId="{12CFE938-AD0F-4978-ADE1-EC2297F9A130}" srcOrd="0" destOrd="0" parTransId="{60EDA06C-49F0-42D1-960F-583D31EE936D}" sibTransId="{05596267-226F-42BD-A1B9-228F1E87B847}"/>
    <dgm:cxn modelId="{09655843-F85D-436D-8737-4EC70982825B}" type="presOf" srcId="{BB567BF3-91A1-49D7-BB84-330DC3146FC9}" destId="{F182DF24-94DC-453C-993B-5401F15EE13F}" srcOrd="0" destOrd="0" presId="urn:microsoft.com/office/officeart/2005/8/layout/lProcess2"/>
    <dgm:cxn modelId="{DC82CD1A-C2FC-4AD3-BA10-7910BD52FE4D}" srcId="{5C73A881-F6EF-4AB6-B495-3F0B9C8EC5A2}" destId="{5199F6F9-7ACD-49D6-ABD4-493CCDD13A8F}" srcOrd="1" destOrd="0" parTransId="{DF080E07-F47F-4C08-BA96-A60EEBB52B06}" sibTransId="{CF51D26E-FB98-41AF-98A6-97303DB4EE3B}"/>
    <dgm:cxn modelId="{CA786ECE-3561-4891-B0DC-D837569C491E}" type="presOf" srcId="{98637C03-C092-4A86-A942-BFDB66879732}" destId="{F845F319-6F77-49FE-BCEE-9F1A3FF5537A}" srcOrd="1" destOrd="0" presId="urn:microsoft.com/office/officeart/2005/8/layout/lProcess2"/>
    <dgm:cxn modelId="{1FD52AB3-F6C7-490E-BE17-E6B46CB4A95D}" type="presOf" srcId="{5C73A881-F6EF-4AB6-B495-3F0B9C8EC5A2}" destId="{7ED38AFE-716A-416D-B1A3-607B1166347B}" srcOrd="1" destOrd="0" presId="urn:microsoft.com/office/officeart/2005/8/layout/lProcess2"/>
    <dgm:cxn modelId="{8F30C56F-4900-4F2C-9B62-4405AC21E7A2}" srcId="{EE9F32F1-4AA1-4E6C-B94C-DD09A16ED534}" destId="{5C73A881-F6EF-4AB6-B495-3F0B9C8EC5A2}" srcOrd="0" destOrd="0" parTransId="{3FD2B84F-B3FA-4B93-A9E3-BE368C871BB1}" sibTransId="{4314D998-2638-430C-A871-8736F6966C9D}"/>
    <dgm:cxn modelId="{04C8563F-FD61-4D5E-B46B-304D5A131041}" srcId="{EE9F32F1-4AA1-4E6C-B94C-DD09A16ED534}" destId="{98637C03-C092-4A86-A942-BFDB66879732}" srcOrd="1" destOrd="0" parTransId="{89EC8EE5-C7C9-420D-8081-329B44B55587}" sibTransId="{1FC33A8E-A017-4C89-96A1-18F06395A0A0}"/>
    <dgm:cxn modelId="{E144EF81-6E89-47B9-BA45-7805827B5D36}" srcId="{98637C03-C092-4A86-A942-BFDB66879732}" destId="{3255A15E-D8DB-4121-BF1D-3D4D8E283707}" srcOrd="0" destOrd="0" parTransId="{19AB33EB-6574-4241-8432-14F6869031A0}" sibTransId="{144BFEF0-5993-4659-94F8-8254F5FE76C9}"/>
    <dgm:cxn modelId="{E5B33BD9-277C-45EF-8FFB-214626BE882B}" srcId="{98637C03-C092-4A86-A942-BFDB66879732}" destId="{BB567BF3-91A1-49D7-BB84-330DC3146FC9}" srcOrd="1" destOrd="0" parTransId="{6E477DCE-6111-4918-A136-1FCCE52C584F}" sibTransId="{7A45DB00-42AE-41BF-83EE-29E17FB1ED61}"/>
    <dgm:cxn modelId="{FBDFEC90-8DAC-4F59-B002-FFEA9EE98E3D}" type="presOf" srcId="{12CFE938-AD0F-4978-ADE1-EC2297F9A130}" destId="{F9462DDF-E485-4AFC-B5D4-293D06EEAEA6}" srcOrd="0" destOrd="0" presId="urn:microsoft.com/office/officeart/2005/8/layout/lProcess2"/>
    <dgm:cxn modelId="{7193289E-DDE2-41E7-819A-85A66C72BCEB}" type="presOf" srcId="{00A6C2B5-1296-4024-8C4D-96D26B62DF85}" destId="{92128290-0F00-4B9F-861D-EC098052665C}" srcOrd="0" destOrd="0" presId="urn:microsoft.com/office/officeart/2005/8/layout/lProcess2"/>
    <dgm:cxn modelId="{37A81ABC-927F-41AE-81F7-F9442350F3C1}" type="presOf" srcId="{D79F2073-8E14-4832-A22F-801ABC9E6DEE}" destId="{6134E2FD-E753-44FD-A7FB-178C5379EEBA}" srcOrd="0" destOrd="0" presId="urn:microsoft.com/office/officeart/2005/8/layout/lProcess2"/>
    <dgm:cxn modelId="{EDAA694D-6287-4533-91F0-AC658DABBCF5}" type="presOf" srcId="{98637C03-C092-4A86-A942-BFDB66879732}" destId="{A4911B9E-CD7A-4DE4-851E-66B172B0FCD8}" srcOrd="0" destOrd="0" presId="urn:microsoft.com/office/officeart/2005/8/layout/lProcess2"/>
    <dgm:cxn modelId="{6C812165-7501-4638-884F-0353A0DE5710}" srcId="{98637C03-C092-4A86-A942-BFDB66879732}" destId="{00A6C2B5-1296-4024-8C4D-96D26B62DF85}" srcOrd="2" destOrd="0" parTransId="{67DC859A-1EEC-40DA-A3DF-6CBBABD518F0}" sibTransId="{C4210A90-4F00-4B09-8C1D-02EA88D64248}"/>
    <dgm:cxn modelId="{FE28B041-3395-463F-A7E5-D84319969537}" type="presOf" srcId="{EE9F32F1-4AA1-4E6C-B94C-DD09A16ED534}" destId="{57EB62B6-FCD0-4F2F-9BD1-72C04DC07C7A}" srcOrd="0" destOrd="0" presId="urn:microsoft.com/office/officeart/2005/8/layout/lProcess2"/>
    <dgm:cxn modelId="{99197261-9915-49CA-972C-80C06D7BF5C5}" type="presOf" srcId="{3255A15E-D8DB-4121-BF1D-3D4D8E283707}" destId="{C3EFD94A-0939-4291-8223-D144A366581F}" srcOrd="0" destOrd="0" presId="urn:microsoft.com/office/officeart/2005/8/layout/lProcess2"/>
    <dgm:cxn modelId="{157A367F-04DF-4DE0-814E-DD92BD7E2769}" srcId="{5C73A881-F6EF-4AB6-B495-3F0B9C8EC5A2}" destId="{D79F2073-8E14-4832-A22F-801ABC9E6DEE}" srcOrd="2" destOrd="0" parTransId="{F6C4665C-FD92-4B94-B051-0955043759A7}" sibTransId="{F0161984-E746-4177-A175-47AB9996F06D}"/>
    <dgm:cxn modelId="{C82C9657-A95D-4597-865F-5CD90F7FA573}" type="presOf" srcId="{5C73A881-F6EF-4AB6-B495-3F0B9C8EC5A2}" destId="{5134C837-2AF2-4202-9C5E-6BF268AA8287}" srcOrd="0" destOrd="0" presId="urn:microsoft.com/office/officeart/2005/8/layout/lProcess2"/>
    <dgm:cxn modelId="{6ABC3AA6-A20B-469D-B40B-92BD34B45CD1}" type="presOf" srcId="{5199F6F9-7ACD-49D6-ABD4-493CCDD13A8F}" destId="{2BC9141E-5F87-4EBB-ADC0-936E552D6184}" srcOrd="0" destOrd="0" presId="urn:microsoft.com/office/officeart/2005/8/layout/lProcess2"/>
    <dgm:cxn modelId="{D2D064CF-6C26-4F70-A7E3-F4479E0194BB}" type="presParOf" srcId="{57EB62B6-FCD0-4F2F-9BD1-72C04DC07C7A}" destId="{70BC0C1D-AB25-4390-87A3-616D4F11C616}" srcOrd="0" destOrd="0" presId="urn:microsoft.com/office/officeart/2005/8/layout/lProcess2"/>
    <dgm:cxn modelId="{D2103670-CE71-4149-8672-F787C576A0FF}" type="presParOf" srcId="{70BC0C1D-AB25-4390-87A3-616D4F11C616}" destId="{5134C837-2AF2-4202-9C5E-6BF268AA8287}" srcOrd="0" destOrd="0" presId="urn:microsoft.com/office/officeart/2005/8/layout/lProcess2"/>
    <dgm:cxn modelId="{92C69F78-3998-44AE-9239-95A695331EAC}" type="presParOf" srcId="{70BC0C1D-AB25-4390-87A3-616D4F11C616}" destId="{7ED38AFE-716A-416D-B1A3-607B1166347B}" srcOrd="1" destOrd="0" presId="urn:microsoft.com/office/officeart/2005/8/layout/lProcess2"/>
    <dgm:cxn modelId="{51C3543E-4382-4503-8B8B-5CCF6B8D2A49}" type="presParOf" srcId="{70BC0C1D-AB25-4390-87A3-616D4F11C616}" destId="{CF68E427-2B36-4DE3-AF5A-ED1716C0E392}" srcOrd="2" destOrd="0" presId="urn:microsoft.com/office/officeart/2005/8/layout/lProcess2"/>
    <dgm:cxn modelId="{8C251B7E-24F5-4B46-928E-4E033FFE15F6}" type="presParOf" srcId="{CF68E427-2B36-4DE3-AF5A-ED1716C0E392}" destId="{709BA3EA-5C67-4369-8F25-281CD52AE25C}" srcOrd="0" destOrd="0" presId="urn:microsoft.com/office/officeart/2005/8/layout/lProcess2"/>
    <dgm:cxn modelId="{6CC76E4D-2366-4600-BC4E-74164F639691}" type="presParOf" srcId="{709BA3EA-5C67-4369-8F25-281CD52AE25C}" destId="{F9462DDF-E485-4AFC-B5D4-293D06EEAEA6}" srcOrd="0" destOrd="0" presId="urn:microsoft.com/office/officeart/2005/8/layout/lProcess2"/>
    <dgm:cxn modelId="{647FB989-2D4E-4636-B3F3-12AE44E98ADE}" type="presParOf" srcId="{709BA3EA-5C67-4369-8F25-281CD52AE25C}" destId="{C56F0B2C-4B73-4296-902F-7517E6467F0D}" srcOrd="1" destOrd="0" presId="urn:microsoft.com/office/officeart/2005/8/layout/lProcess2"/>
    <dgm:cxn modelId="{54C49F85-3071-4EF9-B676-852C22BCD73F}" type="presParOf" srcId="{709BA3EA-5C67-4369-8F25-281CD52AE25C}" destId="{2BC9141E-5F87-4EBB-ADC0-936E552D6184}" srcOrd="2" destOrd="0" presId="urn:microsoft.com/office/officeart/2005/8/layout/lProcess2"/>
    <dgm:cxn modelId="{3AC81A3C-285E-4BBA-92C6-5BA63E00CA2D}" type="presParOf" srcId="{709BA3EA-5C67-4369-8F25-281CD52AE25C}" destId="{76CA04CF-F4F5-4D28-AE57-C5A41AA7B837}" srcOrd="3" destOrd="0" presId="urn:microsoft.com/office/officeart/2005/8/layout/lProcess2"/>
    <dgm:cxn modelId="{B46AEA80-DF61-4139-B995-648C1DB53D93}" type="presParOf" srcId="{709BA3EA-5C67-4369-8F25-281CD52AE25C}" destId="{6134E2FD-E753-44FD-A7FB-178C5379EEBA}" srcOrd="4" destOrd="0" presId="urn:microsoft.com/office/officeart/2005/8/layout/lProcess2"/>
    <dgm:cxn modelId="{F0699DDA-AC41-4223-B2AC-383D0259307F}" type="presParOf" srcId="{57EB62B6-FCD0-4F2F-9BD1-72C04DC07C7A}" destId="{130828D0-2528-4362-8462-C79AEAE5C676}" srcOrd="1" destOrd="0" presId="urn:microsoft.com/office/officeart/2005/8/layout/lProcess2"/>
    <dgm:cxn modelId="{BEEA807E-D10C-4DEA-A487-0546A55F8B17}" type="presParOf" srcId="{57EB62B6-FCD0-4F2F-9BD1-72C04DC07C7A}" destId="{0A754E2D-D799-4901-8D67-67E4BA7AFBA5}" srcOrd="2" destOrd="0" presId="urn:microsoft.com/office/officeart/2005/8/layout/lProcess2"/>
    <dgm:cxn modelId="{77979A18-E9C1-4480-9F2B-DA8B810E0DBF}" type="presParOf" srcId="{0A754E2D-D799-4901-8D67-67E4BA7AFBA5}" destId="{A4911B9E-CD7A-4DE4-851E-66B172B0FCD8}" srcOrd="0" destOrd="0" presId="urn:microsoft.com/office/officeart/2005/8/layout/lProcess2"/>
    <dgm:cxn modelId="{837E1B78-24A0-47DC-B80D-315B4F112B3F}" type="presParOf" srcId="{0A754E2D-D799-4901-8D67-67E4BA7AFBA5}" destId="{F845F319-6F77-49FE-BCEE-9F1A3FF5537A}" srcOrd="1" destOrd="0" presId="urn:microsoft.com/office/officeart/2005/8/layout/lProcess2"/>
    <dgm:cxn modelId="{9A49B838-ED62-4169-9E7B-6BAD5C02CAFA}" type="presParOf" srcId="{0A754E2D-D799-4901-8D67-67E4BA7AFBA5}" destId="{EE462070-30AA-42F7-8617-F86D6CFC4B68}" srcOrd="2" destOrd="0" presId="urn:microsoft.com/office/officeart/2005/8/layout/lProcess2"/>
    <dgm:cxn modelId="{25F7449C-C88F-471A-AE13-290DF495D423}" type="presParOf" srcId="{EE462070-30AA-42F7-8617-F86D6CFC4B68}" destId="{B02E2A15-A43D-43D2-B235-1C36576BB38B}" srcOrd="0" destOrd="0" presId="urn:microsoft.com/office/officeart/2005/8/layout/lProcess2"/>
    <dgm:cxn modelId="{13CB3B27-642D-462A-B7DD-83BE36969059}" type="presParOf" srcId="{B02E2A15-A43D-43D2-B235-1C36576BB38B}" destId="{C3EFD94A-0939-4291-8223-D144A366581F}" srcOrd="0" destOrd="0" presId="urn:microsoft.com/office/officeart/2005/8/layout/lProcess2"/>
    <dgm:cxn modelId="{A9CD7B27-FE18-4120-B223-33EFAD6038F3}" type="presParOf" srcId="{B02E2A15-A43D-43D2-B235-1C36576BB38B}" destId="{7E9FFA98-79AD-4083-9970-CD55A7A60B86}" srcOrd="1" destOrd="0" presId="urn:microsoft.com/office/officeart/2005/8/layout/lProcess2"/>
    <dgm:cxn modelId="{A4C87FF3-A4FF-4885-80CC-E9F965E8DE91}" type="presParOf" srcId="{B02E2A15-A43D-43D2-B235-1C36576BB38B}" destId="{F182DF24-94DC-453C-993B-5401F15EE13F}" srcOrd="2" destOrd="0" presId="urn:microsoft.com/office/officeart/2005/8/layout/lProcess2"/>
    <dgm:cxn modelId="{F64C2E7C-D5D9-4CD5-8D98-C81C6596B2B0}" type="presParOf" srcId="{B02E2A15-A43D-43D2-B235-1C36576BB38B}" destId="{F14AFF00-926A-4AA8-8337-F0D96D03F230}" srcOrd="3" destOrd="0" presId="urn:microsoft.com/office/officeart/2005/8/layout/lProcess2"/>
    <dgm:cxn modelId="{040697ED-17C9-4C18-B947-0411EE72124B}" type="presParOf" srcId="{B02E2A15-A43D-43D2-B235-1C36576BB38B}" destId="{92128290-0F00-4B9F-861D-EC098052665C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7B5CE3-0161-4726-B8D5-E8E287F3838B}">
      <dsp:nvSpPr>
        <dsp:cNvPr id="0" name=""/>
        <dsp:cNvSpPr/>
      </dsp:nvSpPr>
      <dsp:spPr>
        <a:xfrm>
          <a:off x="701079" y="1659"/>
          <a:ext cx="3202781" cy="19216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tx1"/>
              </a:solidFill>
            </a:rPr>
            <a:t>Getting an integrated view of a business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701079" y="1659"/>
        <a:ext cx="3202781" cy="1921668"/>
      </dsp:txXfrm>
    </dsp:sp>
    <dsp:sp modelId="{6056CF7B-52FF-499F-B675-1E99F48C7FA9}">
      <dsp:nvSpPr>
        <dsp:cNvPr id="0" name=""/>
        <dsp:cNvSpPr/>
      </dsp:nvSpPr>
      <dsp:spPr>
        <a:xfrm>
          <a:off x="4224139" y="1659"/>
          <a:ext cx="3202781" cy="19216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tx1"/>
              </a:solidFill>
            </a:rPr>
            <a:t>Presenting the future of a business 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4224139" y="1659"/>
        <a:ext cx="3202781" cy="1921668"/>
      </dsp:txXfrm>
    </dsp:sp>
    <dsp:sp modelId="{B3AF7DBD-2A4F-43A8-BCDC-FA2D71D3AD9B}">
      <dsp:nvSpPr>
        <dsp:cNvPr id="0" name=""/>
        <dsp:cNvSpPr/>
      </dsp:nvSpPr>
      <dsp:spPr>
        <a:xfrm>
          <a:off x="2462609" y="2243606"/>
          <a:ext cx="3202781" cy="192166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 smtClean="0">
              <a:solidFill>
                <a:schemeClr val="tx1"/>
              </a:solidFill>
            </a:rPr>
            <a:t>Requirement for fund application</a:t>
          </a:r>
          <a:endParaRPr lang="en-US" sz="3600" kern="1200" dirty="0">
            <a:solidFill>
              <a:schemeClr val="tx1"/>
            </a:solidFill>
          </a:endParaRPr>
        </a:p>
      </dsp:txBody>
      <dsp:txXfrm>
        <a:off x="2462609" y="2243606"/>
        <a:ext cx="3202781" cy="19216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73718F-389C-4E50-8135-59FDB3852CF2}">
      <dsp:nvSpPr>
        <dsp:cNvPr id="0" name=""/>
        <dsp:cNvSpPr/>
      </dsp:nvSpPr>
      <dsp:spPr>
        <a:xfrm>
          <a:off x="-4710794" y="-722112"/>
          <a:ext cx="5611160" cy="5611160"/>
        </a:xfrm>
        <a:prstGeom prst="blockArc">
          <a:avLst>
            <a:gd name="adj1" fmla="val 18900000"/>
            <a:gd name="adj2" fmla="val 2700000"/>
            <a:gd name="adj3" fmla="val 385"/>
          </a:avLst>
        </a:pr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12C9C5-4C61-416C-88EC-4E617770946F}">
      <dsp:nvSpPr>
        <dsp:cNvPr id="0" name=""/>
        <dsp:cNvSpPr/>
      </dsp:nvSpPr>
      <dsp:spPr>
        <a:xfrm>
          <a:off x="579061" y="416693"/>
          <a:ext cx="10582459" cy="8333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501" tIns="109220" rIns="109220" bIns="10922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>
              <a:solidFill>
                <a:schemeClr val="tx1"/>
              </a:solidFill>
            </a:rPr>
            <a:t>Help to understand the business</a:t>
          </a:r>
          <a:endParaRPr lang="en-US" sz="4300" kern="1200" dirty="0">
            <a:solidFill>
              <a:schemeClr val="tx1"/>
            </a:solidFill>
          </a:endParaRPr>
        </a:p>
      </dsp:txBody>
      <dsp:txXfrm>
        <a:off x="579061" y="416693"/>
        <a:ext cx="10582459" cy="833387"/>
      </dsp:txXfrm>
    </dsp:sp>
    <dsp:sp modelId="{45A946F6-5E3D-4AAC-B872-AB7E73ED1066}">
      <dsp:nvSpPr>
        <dsp:cNvPr id="0" name=""/>
        <dsp:cNvSpPr/>
      </dsp:nvSpPr>
      <dsp:spPr>
        <a:xfrm>
          <a:off x="58195" y="312520"/>
          <a:ext cx="1041733" cy="10417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37E186-8679-434C-9CA0-CFAB9CDDCF71}">
      <dsp:nvSpPr>
        <dsp:cNvPr id="0" name=""/>
        <dsp:cNvSpPr/>
      </dsp:nvSpPr>
      <dsp:spPr>
        <a:xfrm>
          <a:off x="881998" y="1666774"/>
          <a:ext cx="10279523" cy="83338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501" tIns="109220" rIns="109220" bIns="10922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>
              <a:solidFill>
                <a:schemeClr val="tx1"/>
              </a:solidFill>
            </a:rPr>
            <a:t>Assist in business planning and strategy</a:t>
          </a:r>
          <a:endParaRPr lang="en-US" sz="4300" kern="1200" dirty="0">
            <a:solidFill>
              <a:schemeClr val="tx1"/>
            </a:solidFill>
          </a:endParaRPr>
        </a:p>
      </dsp:txBody>
      <dsp:txXfrm>
        <a:off x="881998" y="1666774"/>
        <a:ext cx="10279523" cy="833387"/>
      </dsp:txXfrm>
    </dsp:sp>
    <dsp:sp modelId="{0168D498-904F-4954-B342-FE36B5182914}">
      <dsp:nvSpPr>
        <dsp:cNvPr id="0" name=""/>
        <dsp:cNvSpPr/>
      </dsp:nvSpPr>
      <dsp:spPr>
        <a:xfrm>
          <a:off x="361131" y="1562600"/>
          <a:ext cx="1041733" cy="10417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572456-5386-467E-B291-641F0015FE59}">
      <dsp:nvSpPr>
        <dsp:cNvPr id="0" name=""/>
        <dsp:cNvSpPr/>
      </dsp:nvSpPr>
      <dsp:spPr>
        <a:xfrm>
          <a:off x="579061" y="2916854"/>
          <a:ext cx="10582459" cy="83338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1501" tIns="109220" rIns="109220" bIns="109220" numCol="1" spcCol="1270" anchor="ctr" anchorCtr="0">
          <a:noAutofit/>
        </a:bodyPr>
        <a:lstStyle/>
        <a:p>
          <a:pPr lvl="0" algn="l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 smtClean="0">
              <a:solidFill>
                <a:schemeClr val="tx1"/>
              </a:solidFill>
            </a:rPr>
            <a:t>Determine financial needs and profitability</a:t>
          </a:r>
          <a:endParaRPr lang="en-US" sz="4300" kern="1200" dirty="0">
            <a:solidFill>
              <a:schemeClr val="tx1"/>
            </a:solidFill>
          </a:endParaRPr>
        </a:p>
      </dsp:txBody>
      <dsp:txXfrm>
        <a:off x="579061" y="2916854"/>
        <a:ext cx="10582459" cy="833387"/>
      </dsp:txXfrm>
    </dsp:sp>
    <dsp:sp modelId="{9E7A4615-A3BD-4AE7-8AB9-AF6663007F83}">
      <dsp:nvSpPr>
        <dsp:cNvPr id="0" name=""/>
        <dsp:cNvSpPr/>
      </dsp:nvSpPr>
      <dsp:spPr>
        <a:xfrm>
          <a:off x="58195" y="2812681"/>
          <a:ext cx="1041733" cy="1041733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34C837-2AF2-4202-9C5E-6BF268AA8287}">
      <dsp:nvSpPr>
        <dsp:cNvPr id="0" name=""/>
        <dsp:cNvSpPr/>
      </dsp:nvSpPr>
      <dsp:spPr>
        <a:xfrm>
          <a:off x="5584" y="0"/>
          <a:ext cx="5372480" cy="439057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>
              <a:solidFill>
                <a:schemeClr val="tx1"/>
              </a:solidFill>
            </a:rPr>
            <a:t>Internal </a:t>
          </a:r>
          <a:endParaRPr lang="en-US" sz="4000" b="1" kern="1200" dirty="0">
            <a:solidFill>
              <a:schemeClr val="tx1"/>
            </a:solidFill>
          </a:endParaRPr>
        </a:p>
      </dsp:txBody>
      <dsp:txXfrm>
        <a:off x="5584" y="0"/>
        <a:ext cx="5372480" cy="1317172"/>
      </dsp:txXfrm>
    </dsp:sp>
    <dsp:sp modelId="{F9462DDF-E485-4AFC-B5D4-293D06EEAEA6}">
      <dsp:nvSpPr>
        <dsp:cNvPr id="0" name=""/>
        <dsp:cNvSpPr/>
      </dsp:nvSpPr>
      <dsp:spPr>
        <a:xfrm>
          <a:off x="542833" y="1317547"/>
          <a:ext cx="4297984" cy="86257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</a:rPr>
            <a:t>Board of Directors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568097" y="1342811"/>
        <a:ext cx="4247456" cy="812044"/>
      </dsp:txXfrm>
    </dsp:sp>
    <dsp:sp modelId="{2BC9141E-5F87-4EBB-ADC0-936E552D6184}">
      <dsp:nvSpPr>
        <dsp:cNvPr id="0" name=""/>
        <dsp:cNvSpPr/>
      </dsp:nvSpPr>
      <dsp:spPr>
        <a:xfrm>
          <a:off x="542833" y="2312823"/>
          <a:ext cx="4297984" cy="86257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</a:rPr>
            <a:t>Shareholders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568097" y="2338087"/>
        <a:ext cx="4247456" cy="812044"/>
      </dsp:txXfrm>
    </dsp:sp>
    <dsp:sp modelId="{6134E2FD-E753-44FD-A7FB-178C5379EEBA}">
      <dsp:nvSpPr>
        <dsp:cNvPr id="0" name=""/>
        <dsp:cNvSpPr/>
      </dsp:nvSpPr>
      <dsp:spPr>
        <a:xfrm>
          <a:off x="542833" y="3308098"/>
          <a:ext cx="4297984" cy="86257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</a:rPr>
            <a:t>Key employees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568097" y="3333362"/>
        <a:ext cx="4247456" cy="812044"/>
      </dsp:txXfrm>
    </dsp:sp>
    <dsp:sp modelId="{A4911B9E-CD7A-4DE4-851E-66B172B0FCD8}">
      <dsp:nvSpPr>
        <dsp:cNvPr id="0" name=""/>
        <dsp:cNvSpPr/>
      </dsp:nvSpPr>
      <dsp:spPr>
        <a:xfrm>
          <a:off x="5781001" y="0"/>
          <a:ext cx="5372480" cy="4390575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000" b="1" kern="1200" dirty="0" smtClean="0">
              <a:solidFill>
                <a:schemeClr val="tx1"/>
              </a:solidFill>
            </a:rPr>
            <a:t>External</a:t>
          </a:r>
          <a:endParaRPr lang="en-US" sz="4000" b="1" kern="1200" dirty="0">
            <a:solidFill>
              <a:schemeClr val="tx1"/>
            </a:solidFill>
          </a:endParaRPr>
        </a:p>
      </dsp:txBody>
      <dsp:txXfrm>
        <a:off x="5781001" y="0"/>
        <a:ext cx="5372480" cy="1317172"/>
      </dsp:txXfrm>
    </dsp:sp>
    <dsp:sp modelId="{C3EFD94A-0939-4291-8223-D144A366581F}">
      <dsp:nvSpPr>
        <dsp:cNvPr id="0" name=""/>
        <dsp:cNvSpPr/>
      </dsp:nvSpPr>
      <dsp:spPr>
        <a:xfrm>
          <a:off x="6318249" y="1317547"/>
          <a:ext cx="4297984" cy="86257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Financial institutions</a:t>
          </a:r>
          <a:endParaRPr lang="en-US" sz="3200" kern="1200" dirty="0"/>
        </a:p>
      </dsp:txBody>
      <dsp:txXfrm>
        <a:off x="6343513" y="1342811"/>
        <a:ext cx="4247456" cy="812044"/>
      </dsp:txXfrm>
    </dsp:sp>
    <dsp:sp modelId="{F182DF24-94DC-453C-993B-5401F15EE13F}">
      <dsp:nvSpPr>
        <dsp:cNvPr id="0" name=""/>
        <dsp:cNvSpPr/>
      </dsp:nvSpPr>
      <dsp:spPr>
        <a:xfrm>
          <a:off x="6318249" y="2312823"/>
          <a:ext cx="4297984" cy="862572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Private investors</a:t>
          </a:r>
          <a:endParaRPr lang="en-US" sz="3200" kern="1200" dirty="0"/>
        </a:p>
      </dsp:txBody>
      <dsp:txXfrm>
        <a:off x="6343513" y="2338087"/>
        <a:ext cx="4247456" cy="812044"/>
      </dsp:txXfrm>
    </dsp:sp>
    <dsp:sp modelId="{92128290-0F00-4B9F-861D-EC098052665C}">
      <dsp:nvSpPr>
        <dsp:cNvPr id="0" name=""/>
        <dsp:cNvSpPr/>
      </dsp:nvSpPr>
      <dsp:spPr>
        <a:xfrm>
          <a:off x="6318249" y="3308098"/>
          <a:ext cx="4297984" cy="86257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60960" rIns="8128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>
              <a:solidFill>
                <a:schemeClr val="tx1"/>
              </a:solidFill>
            </a:rPr>
            <a:t>Business partners</a:t>
          </a:r>
          <a:endParaRPr lang="en-US" sz="3200" kern="1200" dirty="0">
            <a:solidFill>
              <a:schemeClr val="tx1"/>
            </a:solidFill>
          </a:endParaRPr>
        </a:p>
      </dsp:txBody>
      <dsp:txXfrm>
        <a:off x="6343513" y="3333362"/>
        <a:ext cx="4247456" cy="8120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3C726-96CA-4AF2-B4A0-E1F805102AEB}" type="datetimeFigureOut">
              <a:rPr lang="en-US" smtClean="0"/>
              <a:t>8/15/2017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D0D33-669E-4223-8A87-DC15C0E4D7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539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0566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9233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7702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8774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0385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737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525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6255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4169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1886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844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054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1413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647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745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055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521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499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0D33-669E-4223-8A87-DC15C0E4D74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03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CD089-E96C-4A8F-9FC9-4817D74AE3E9}" type="datetime1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50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F24E-B517-49C1-9B0A-07573B6BFFB1}" type="datetime1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0983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DC52A-84DB-4C09-8EC0-0B56BF8470DB}" type="datetime1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21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EDE5C-5CF3-436F-AE3E-D7505F6C37B2}" type="datetime1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402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283-4F75-4E3D-8256-BF6AC9AE80F0}" type="datetime1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9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62A63-3B0E-4C57-9967-4B13BE3B48D4}" type="datetime1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218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7ACFD-6161-4EA7-8395-37B998E0B545}" type="datetime1">
              <a:rPr lang="en-US" smtClean="0"/>
              <a:t>8/15/2017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75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108E9-6A16-49B6-965F-7F622237A7F8}" type="datetime1">
              <a:rPr lang="en-US" smtClean="0"/>
              <a:t>8/15/2017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16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7D11C1-4503-43C1-9C6C-F00E793702CC}" type="datetime1">
              <a:rPr lang="en-US" smtClean="0"/>
              <a:t>8/15/2017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898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DD73F-16BD-471A-B484-297C47488118}" type="datetime1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462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A62A0-E5C2-42F9-8BFF-AF5B7189C601}" type="datetime1">
              <a:rPr lang="en-US" smtClean="0"/>
              <a:t>8/15/2017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639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92A5D-99ED-4677-BE1E-10732B52A7E6}" type="datetime1">
              <a:rPr lang="en-US" smtClean="0"/>
              <a:t>8/15/2017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7CD89C-8940-42E1-BE39-0AABB391D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9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unctad.org/en/Docs/iteiia5_en.pdf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Unit 6</a:t>
            </a:r>
            <a:br>
              <a:rPr lang="en-US" b="1" dirty="0" smtClean="0"/>
            </a:br>
            <a:r>
              <a:rPr lang="en-US" b="1" dirty="0" smtClean="0"/>
              <a:t>Writing a Business Plan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err="1" smtClean="0"/>
              <a:t>Mohd</a:t>
            </a:r>
            <a:r>
              <a:rPr lang="en-US" sz="3200" dirty="0" smtClean="0"/>
              <a:t> </a:t>
            </a:r>
            <a:r>
              <a:rPr lang="en-US" sz="3200" dirty="0" err="1" smtClean="0"/>
              <a:t>Uzairi</a:t>
            </a:r>
            <a:endParaRPr lang="en-US" sz="3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9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Key Components of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745133" cy="4384952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LcPeriod"/>
              <a:tabLst>
                <a:tab pos="8070850" algn="l"/>
              </a:tabLst>
            </a:pPr>
            <a:r>
              <a:rPr lang="en-US" sz="3200" dirty="0" smtClean="0"/>
              <a:t>Executive Summary</a:t>
            </a:r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A summary of the business plan </a:t>
            </a:r>
            <a:endParaRPr lang="en-US" sz="2800" dirty="0"/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Describe the purpose of business plan</a:t>
            </a:r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Highlight key and important information about the business such as financial resources.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513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Key Components of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745133" cy="4384952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LcPeriod" startAt="2"/>
              <a:tabLst>
                <a:tab pos="8070850" algn="l"/>
              </a:tabLst>
            </a:pPr>
            <a:r>
              <a:rPr lang="en-US" sz="3200" dirty="0" smtClean="0"/>
              <a:t>Business Background</a:t>
            </a:r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Provide an initial overview of the business organization</a:t>
            </a:r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Describe information such as historical background, ownership, management team and organization chart, </a:t>
            </a:r>
            <a:r>
              <a:rPr lang="en-US" sz="2800" dirty="0"/>
              <a:t>vision and mission of the </a:t>
            </a:r>
            <a:r>
              <a:rPr lang="en-US" sz="2800" dirty="0" smtClean="0"/>
              <a:t>business, location and premises, key products/services, key stakeholders and partner etc.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4612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Key Components of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745133" cy="4384952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LcPeriod" startAt="3"/>
              <a:tabLst>
                <a:tab pos="8070850" algn="l"/>
              </a:tabLst>
            </a:pPr>
            <a:r>
              <a:rPr lang="en-US" sz="3200" dirty="0" smtClean="0"/>
              <a:t>Product and Services</a:t>
            </a:r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Provide detailed description about products/services such as history, attributes and specification, value proposition, selling price, intellectual property etc.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61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Key Components of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745133" cy="4384952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LcPeriod" startAt="4"/>
              <a:tabLst>
                <a:tab pos="8070850" algn="l"/>
              </a:tabLst>
            </a:pPr>
            <a:r>
              <a:rPr lang="en-US" sz="3200" dirty="0"/>
              <a:t>Market and Competitor Analysis</a:t>
            </a:r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Provide an analysis about the market such as market characteristics, market trends, market size, potential market share etc.</a:t>
            </a:r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Provide an analysis about competitors such as their background and products/services, strengths and weaknesses, market share etc.</a:t>
            </a:r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Identify business strengths, weaknesses, opportunities and threats through SWOT analysis.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53567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Key Components of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745133" cy="4384952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LcPeriod" startAt="5"/>
              <a:tabLst>
                <a:tab pos="8070850" algn="l"/>
              </a:tabLst>
            </a:pPr>
            <a:r>
              <a:rPr lang="en-US" sz="3200" dirty="0" smtClean="0"/>
              <a:t>Marketing Plan</a:t>
            </a:r>
            <a:endParaRPr lang="en-US" sz="3200" dirty="0"/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Provide a detailed description about marketing plan such as marketing strategy, positioning, target market, projected sales, pricing strategy, distribution channel, promotion, branding etc.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629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Key Components of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745133" cy="4384952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LcPeriod" startAt="6"/>
              <a:tabLst>
                <a:tab pos="8070850" algn="l"/>
              </a:tabLst>
            </a:pPr>
            <a:r>
              <a:rPr lang="en-US" sz="3200" dirty="0" smtClean="0"/>
              <a:t>Human </a:t>
            </a:r>
            <a:r>
              <a:rPr lang="en-US" sz="3200" dirty="0"/>
              <a:t>Resource Management</a:t>
            </a:r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Provide a detailed description about board of directors, management team and key personnel such as personal details, job description and main responsibilities, salary and benefits, skills and experience etc.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8226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Key Components of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745133" cy="4384952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LcPeriod" startAt="7"/>
              <a:tabLst>
                <a:tab pos="8070850" algn="l"/>
              </a:tabLst>
            </a:pPr>
            <a:r>
              <a:rPr lang="en-US" sz="3200" dirty="0" smtClean="0"/>
              <a:t>Operations Plan</a:t>
            </a:r>
            <a:endParaRPr lang="en-US" sz="3200" dirty="0"/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Provide description about activities related to the production of products/services such as information on manufacturing facilities, layout, equipment, inventory management, key suppliers, production process, operating hours, key materials/parts etc.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563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Key Components of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745133" cy="4384952"/>
          </a:xfrm>
        </p:spPr>
        <p:txBody>
          <a:bodyPr>
            <a:normAutofit/>
          </a:bodyPr>
          <a:lstStyle/>
          <a:p>
            <a:pPr marL="571500" indent="-571500">
              <a:buFont typeface="+mj-lt"/>
              <a:buAutoNum type="romanLcPeriod" startAt="8"/>
              <a:tabLst>
                <a:tab pos="8070850" algn="l"/>
              </a:tabLst>
            </a:pPr>
            <a:r>
              <a:rPr lang="en-US" sz="3200" dirty="0" smtClean="0"/>
              <a:t>Financial Plan</a:t>
            </a:r>
            <a:endParaRPr lang="en-US" sz="3200" dirty="0"/>
          </a:p>
          <a:p>
            <a:pPr lvl="1">
              <a:tabLst>
                <a:tab pos="8070850" algn="l"/>
              </a:tabLst>
            </a:pPr>
            <a:r>
              <a:rPr lang="en-US" sz="2800" dirty="0" smtClean="0"/>
              <a:t>Provide information about financial planning of the business such as financial statement, projected income statement, cash flow, balance sheet, break-even analysis, funding requirement etc.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0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Reference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2482"/>
            <a:ext cx="10515600" cy="3978827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8070850" algn="l"/>
              </a:tabLst>
            </a:pPr>
            <a:r>
              <a:rPr lang="en-US" sz="2400" dirty="0" smtClean="0"/>
              <a:t>United Nations Conference on Trade and Development. (2002). </a:t>
            </a:r>
            <a:r>
              <a:rPr lang="en-US" sz="2400" i="1" dirty="0" smtClean="0"/>
              <a:t>How to Prepare Your Business Plan</a:t>
            </a:r>
            <a:r>
              <a:rPr lang="en-US" sz="2400" dirty="0" smtClean="0"/>
              <a:t>. </a:t>
            </a:r>
            <a:r>
              <a:rPr lang="en-US" sz="2400" dirty="0"/>
              <a:t>Retrieved from </a:t>
            </a:r>
            <a:r>
              <a:rPr lang="en-US" sz="2400" dirty="0">
                <a:hlinkClick r:id="rId3"/>
              </a:rPr>
              <a:t>http://</a:t>
            </a:r>
            <a:r>
              <a:rPr lang="en-US" sz="2400" dirty="0" smtClean="0">
                <a:hlinkClick r:id="rId3"/>
              </a:rPr>
              <a:t>unctad.org/en/Docs/iteiia5_en.pdf</a:t>
            </a:r>
            <a:endParaRPr lang="en-US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8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344" y="2914961"/>
            <a:ext cx="9909312" cy="1028079"/>
          </a:xfrm>
        </p:spPr>
        <p:txBody>
          <a:bodyPr>
            <a:noAutofit/>
          </a:bodyPr>
          <a:lstStyle/>
          <a:p>
            <a:pPr algn="ctr"/>
            <a:r>
              <a:rPr lang="en-US" sz="9600" b="1" dirty="0" smtClean="0"/>
              <a:t>Thank you</a:t>
            </a:r>
            <a:endParaRPr lang="en-US" sz="96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54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Learning 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084733" cy="3978827"/>
          </a:xfrm>
        </p:spPr>
        <p:txBody>
          <a:bodyPr>
            <a:normAutofit/>
          </a:bodyPr>
          <a:lstStyle/>
          <a:p>
            <a:pPr marL="0" indent="0">
              <a:buNone/>
              <a:tabLst>
                <a:tab pos="8070850" algn="l"/>
              </a:tabLst>
            </a:pPr>
            <a:r>
              <a:rPr lang="en-US" sz="3200" dirty="0" smtClean="0"/>
              <a:t>By the end of this unit, students will be able to:-</a:t>
            </a:r>
          </a:p>
          <a:p>
            <a:pPr>
              <a:tabLst>
                <a:tab pos="8070850" algn="l"/>
              </a:tabLst>
            </a:pPr>
            <a:r>
              <a:rPr lang="en-US" sz="3200" dirty="0" smtClean="0"/>
              <a:t>Describe </a:t>
            </a:r>
            <a:r>
              <a:rPr lang="en-US" sz="3200" dirty="0"/>
              <a:t>the importance of business plan</a:t>
            </a:r>
          </a:p>
          <a:p>
            <a:pPr>
              <a:tabLst>
                <a:tab pos="8070850" algn="l"/>
              </a:tabLst>
            </a:pPr>
            <a:r>
              <a:rPr lang="en-US" sz="3200" dirty="0" smtClean="0"/>
              <a:t>Explain </a:t>
            </a:r>
            <a:r>
              <a:rPr lang="en-US" sz="3200" dirty="0"/>
              <a:t>the component of business plan </a:t>
            </a:r>
          </a:p>
          <a:p>
            <a:pPr>
              <a:tabLst>
                <a:tab pos="8070850" algn="l"/>
              </a:tabLst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1374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Learning Materials and Activities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084733" cy="3978827"/>
          </a:xfrm>
        </p:spPr>
        <p:txBody>
          <a:bodyPr>
            <a:normAutofit/>
          </a:bodyPr>
          <a:lstStyle/>
          <a:p>
            <a:pPr>
              <a:tabLst>
                <a:tab pos="8070850" algn="l"/>
              </a:tabLst>
            </a:pPr>
            <a:r>
              <a:rPr lang="en-US" sz="3200" dirty="0" smtClean="0"/>
              <a:t>Teaching video</a:t>
            </a:r>
          </a:p>
          <a:p>
            <a:pPr>
              <a:tabLst>
                <a:tab pos="8070850" algn="l"/>
              </a:tabLst>
            </a:pPr>
            <a:r>
              <a:rPr lang="en-US" sz="3200" dirty="0" smtClean="0"/>
              <a:t>Notes (PowerPoint slide)</a:t>
            </a:r>
          </a:p>
          <a:p>
            <a:pPr>
              <a:tabLst>
                <a:tab pos="8070850" algn="l"/>
              </a:tabLst>
            </a:pPr>
            <a:r>
              <a:rPr lang="en-US" sz="3200" dirty="0" smtClean="0"/>
              <a:t>Online activity </a:t>
            </a:r>
          </a:p>
          <a:p>
            <a:pPr>
              <a:tabLst>
                <a:tab pos="8070850" algn="l"/>
              </a:tabLst>
            </a:pPr>
            <a:r>
              <a:rPr lang="en-US" sz="3200" dirty="0" smtClean="0"/>
              <a:t>Quiz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289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Content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084733" cy="397882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tabLst>
                <a:tab pos="8070850" algn="l"/>
              </a:tabLst>
            </a:pPr>
            <a:r>
              <a:rPr lang="en-US" sz="3200" dirty="0" smtClean="0"/>
              <a:t>Introduction and definition of business plan</a:t>
            </a:r>
          </a:p>
          <a:p>
            <a:pPr marL="514350" indent="-514350">
              <a:buFont typeface="+mj-lt"/>
              <a:buAutoNum type="arabicPeriod"/>
              <a:tabLst>
                <a:tab pos="8070850" algn="l"/>
              </a:tabLst>
            </a:pPr>
            <a:r>
              <a:rPr lang="en-US" sz="3200" dirty="0" smtClean="0"/>
              <a:t>Purpose of business plan</a:t>
            </a:r>
          </a:p>
          <a:p>
            <a:pPr marL="514350" indent="-514350">
              <a:buFont typeface="+mj-lt"/>
              <a:buAutoNum type="arabicPeriod"/>
              <a:tabLst>
                <a:tab pos="8070850" algn="l"/>
              </a:tabLst>
            </a:pPr>
            <a:r>
              <a:rPr lang="en-US" sz="3200" dirty="0" smtClean="0"/>
              <a:t>The importance of business plan</a:t>
            </a:r>
          </a:p>
          <a:p>
            <a:pPr marL="514350" indent="-514350">
              <a:buFont typeface="+mj-lt"/>
              <a:buAutoNum type="arabicPeriod"/>
              <a:tabLst>
                <a:tab pos="8070850" algn="l"/>
              </a:tabLst>
            </a:pPr>
            <a:r>
              <a:rPr lang="en-US" sz="3200" dirty="0" smtClean="0"/>
              <a:t>Reader of business plan</a:t>
            </a:r>
          </a:p>
          <a:p>
            <a:pPr marL="514350" indent="-514350">
              <a:buFont typeface="+mj-lt"/>
              <a:buAutoNum type="arabicPeriod"/>
              <a:tabLst>
                <a:tab pos="8070850" algn="l"/>
              </a:tabLst>
            </a:pPr>
            <a:r>
              <a:rPr lang="en-US" sz="3200" dirty="0" smtClean="0"/>
              <a:t>Key components of business plan</a:t>
            </a:r>
            <a:endParaRPr lang="en-US" sz="3200" dirty="0"/>
          </a:p>
          <a:p>
            <a:pPr marL="514350" indent="-514350">
              <a:buFont typeface="+mj-lt"/>
              <a:buAutoNum type="arabicPeriod"/>
              <a:tabLst>
                <a:tab pos="8070850" algn="l"/>
              </a:tabLst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48675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Introduction &amp; Definition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909312" cy="4124602"/>
          </a:xfrm>
        </p:spPr>
        <p:txBody>
          <a:bodyPr>
            <a:normAutofit/>
          </a:bodyPr>
          <a:lstStyle/>
          <a:p>
            <a:pPr>
              <a:tabLst>
                <a:tab pos="8070850" algn="l"/>
              </a:tabLst>
            </a:pPr>
            <a:r>
              <a:rPr lang="en-US" sz="3200" dirty="0"/>
              <a:t>B</a:t>
            </a:r>
            <a:r>
              <a:rPr lang="en-US" sz="3200" dirty="0" smtClean="0"/>
              <a:t>usiness plan is a comprehensive written statement of a business.</a:t>
            </a:r>
            <a:r>
              <a:rPr lang="en-US" sz="3200" baseline="30000" dirty="0" smtClean="0"/>
              <a:t>(1)</a:t>
            </a:r>
          </a:p>
          <a:p>
            <a:pPr>
              <a:tabLst>
                <a:tab pos="8070850" algn="l"/>
              </a:tabLst>
            </a:pPr>
            <a:r>
              <a:rPr lang="en-US" sz="3200" dirty="0" smtClean="0"/>
              <a:t>It comprises description about information about the business and its key business activities such as products/services, business organization, stakeholders, strategies, financial planning etc.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5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6538005"/>
            <a:ext cx="80445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1) </a:t>
            </a:r>
            <a:r>
              <a:rPr lang="en-US" sz="1200" dirty="0"/>
              <a:t>S</a:t>
            </a:r>
            <a:r>
              <a:rPr lang="en-US" sz="1200" i="1" dirty="0" smtClean="0"/>
              <a:t>ource: UNCTAD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9801302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Purpose of Business Plan</a:t>
            </a:r>
            <a:endParaRPr lang="en-US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6</a:t>
            </a:fld>
            <a:endParaRPr lang="en-US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460429218"/>
              </p:ext>
            </p:extLst>
          </p:nvPr>
        </p:nvGraphicFramePr>
        <p:xfrm>
          <a:off x="2032000" y="1971398"/>
          <a:ext cx="8128000" cy="4166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970487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Importance of Business Plan</a:t>
            </a:r>
            <a:endParaRPr lang="en-US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7</a:t>
            </a:fld>
            <a:endParaRPr lang="en-US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136386643"/>
              </p:ext>
            </p:extLst>
          </p:nvPr>
        </p:nvGraphicFramePr>
        <p:xfrm>
          <a:off x="499533" y="1971398"/>
          <a:ext cx="11218334" cy="4166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808527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Reader of Business Plan</a:t>
            </a:r>
            <a:endParaRPr lang="en-US" b="1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48281849"/>
              </p:ext>
            </p:extLst>
          </p:nvPr>
        </p:nvGraphicFramePr>
        <p:xfrm>
          <a:off x="515257" y="2099733"/>
          <a:ext cx="11159067" cy="43905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047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3319"/>
            <a:ext cx="9909312" cy="1028079"/>
          </a:xfrm>
        </p:spPr>
        <p:txBody>
          <a:bodyPr/>
          <a:lstStyle/>
          <a:p>
            <a:r>
              <a:rPr lang="en-US" b="1" dirty="0" smtClean="0"/>
              <a:t>Key Components of Business Plan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71398"/>
            <a:ext cx="9745133" cy="4384952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+mj-lt"/>
              <a:buAutoNum type="romanLcPeriod"/>
              <a:tabLst>
                <a:tab pos="8070850" algn="l"/>
              </a:tabLst>
            </a:pPr>
            <a:r>
              <a:rPr lang="en-US" sz="3200" dirty="0" smtClean="0"/>
              <a:t>Executive Summary</a:t>
            </a:r>
          </a:p>
          <a:p>
            <a:pPr marL="571500" indent="-571500">
              <a:buFont typeface="+mj-lt"/>
              <a:buAutoNum type="romanLcPeriod"/>
              <a:tabLst>
                <a:tab pos="8070850" algn="l"/>
              </a:tabLst>
            </a:pPr>
            <a:r>
              <a:rPr lang="en-US" sz="3200" dirty="0" smtClean="0"/>
              <a:t>Business Background</a:t>
            </a:r>
          </a:p>
          <a:p>
            <a:pPr marL="571500" indent="-571500">
              <a:buFont typeface="+mj-lt"/>
              <a:buAutoNum type="romanLcPeriod"/>
              <a:tabLst>
                <a:tab pos="8070850" algn="l"/>
              </a:tabLst>
            </a:pPr>
            <a:r>
              <a:rPr lang="en-US" sz="3200" dirty="0" smtClean="0"/>
              <a:t>Products and Services</a:t>
            </a:r>
          </a:p>
          <a:p>
            <a:pPr marL="571500" indent="-571500">
              <a:buFont typeface="+mj-lt"/>
              <a:buAutoNum type="romanLcPeriod"/>
              <a:tabLst>
                <a:tab pos="8070850" algn="l"/>
              </a:tabLst>
            </a:pPr>
            <a:r>
              <a:rPr lang="en-US" sz="3200" dirty="0" smtClean="0"/>
              <a:t>Market and Competitor Analysis</a:t>
            </a:r>
          </a:p>
          <a:p>
            <a:pPr marL="571500" indent="-571500">
              <a:buFont typeface="+mj-lt"/>
              <a:buAutoNum type="romanLcPeriod"/>
              <a:tabLst>
                <a:tab pos="8070850" algn="l"/>
              </a:tabLst>
            </a:pPr>
            <a:r>
              <a:rPr lang="en-US" sz="3200" dirty="0" smtClean="0"/>
              <a:t>Marketing Plan</a:t>
            </a:r>
            <a:endParaRPr lang="en-US" sz="3200" dirty="0"/>
          </a:p>
          <a:p>
            <a:pPr marL="571500" indent="-571500">
              <a:buFont typeface="+mj-lt"/>
              <a:buAutoNum type="romanLcPeriod"/>
              <a:tabLst>
                <a:tab pos="8070850" algn="l"/>
              </a:tabLst>
            </a:pPr>
            <a:r>
              <a:rPr lang="en-US" sz="3200" dirty="0" smtClean="0"/>
              <a:t>Human Resource Management</a:t>
            </a:r>
          </a:p>
          <a:p>
            <a:pPr marL="571500" indent="-571500">
              <a:buFont typeface="+mj-lt"/>
              <a:buAutoNum type="romanLcPeriod"/>
              <a:tabLst>
                <a:tab pos="8070850" algn="l"/>
              </a:tabLst>
            </a:pPr>
            <a:r>
              <a:rPr lang="en-US" sz="3200" dirty="0" smtClean="0"/>
              <a:t>Operations Plan </a:t>
            </a:r>
          </a:p>
          <a:p>
            <a:pPr marL="571500" indent="-571500">
              <a:buFont typeface="+mj-lt"/>
              <a:buAutoNum type="romanLcPeriod"/>
              <a:tabLst>
                <a:tab pos="8070850" algn="l"/>
              </a:tabLst>
            </a:pPr>
            <a:r>
              <a:rPr lang="en-US" sz="3200" dirty="0" smtClean="0"/>
              <a:t>Financial Plan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CD89C-8940-42E1-BE39-0AABB391DCB4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734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A5C9D514221D5479658F1FB7631649B" ma:contentTypeVersion="0" ma:contentTypeDescription="Create a new document." ma:contentTypeScope="" ma:versionID="aac50e6cb80fc1ad824405869fdec2b9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27b4a4f76bea50102067bc7ec8c6d4d1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151A988-8171-4D65-99D3-935A4F7FF4AE}">
  <ds:schemaRefs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76CC5A3-0B2C-4005-AC89-9A09B05EDC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9A7B3D1-6860-4090-B52B-B3E1E3F75A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1312</TotalTime>
  <Words>604</Words>
  <Application>Microsoft Office PowerPoint</Application>
  <PresentationFormat>Widescreen</PresentationFormat>
  <Paragraphs>116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Theme</vt:lpstr>
      <vt:lpstr>Unit 6 Writing a Business Plan</vt:lpstr>
      <vt:lpstr>Learning Objectives</vt:lpstr>
      <vt:lpstr>Learning Materials and Activities</vt:lpstr>
      <vt:lpstr>Content</vt:lpstr>
      <vt:lpstr>Introduction &amp; Definition</vt:lpstr>
      <vt:lpstr>Purpose of Business Plan</vt:lpstr>
      <vt:lpstr>Importance of Business Plan</vt:lpstr>
      <vt:lpstr>Reader of Business Plan</vt:lpstr>
      <vt:lpstr>Key Components of Business Plan</vt:lpstr>
      <vt:lpstr>Key Components of Business Plan</vt:lpstr>
      <vt:lpstr>Key Components of Business Plan</vt:lpstr>
      <vt:lpstr>Key Components of Business Plan</vt:lpstr>
      <vt:lpstr>Key Components of Business Plan</vt:lpstr>
      <vt:lpstr>Key Components of Business Plan</vt:lpstr>
      <vt:lpstr>Key Components of Business Plan</vt:lpstr>
      <vt:lpstr>Key Components of Business Plan</vt:lpstr>
      <vt:lpstr>Key Components of Business Plan</vt:lpstr>
      <vt:lpstr>Reference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CHUAH KEE MAN</dc:creator>
  <cp:lastModifiedBy>PC</cp:lastModifiedBy>
  <cp:revision>72</cp:revision>
  <dcterms:created xsi:type="dcterms:W3CDTF">2016-07-26T11:23:57Z</dcterms:created>
  <dcterms:modified xsi:type="dcterms:W3CDTF">2017-08-15T00:53:33Z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0x010100FA5C9D514221D5479658F1FB7631649B</vt:lpwstr>
  </property>
</Properties>
</file>